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90"/>
  </p:notesMasterIdLst>
  <p:handoutMasterIdLst>
    <p:handoutMasterId r:id="rId91"/>
  </p:handoutMasterIdLst>
  <p:sldIdLst>
    <p:sldId id="256" r:id="rId2"/>
    <p:sldId id="448" r:id="rId3"/>
    <p:sldId id="442" r:id="rId4"/>
    <p:sldId id="481" r:id="rId5"/>
    <p:sldId id="449" r:id="rId6"/>
    <p:sldId id="349" r:id="rId7"/>
    <p:sldId id="334" r:id="rId8"/>
    <p:sldId id="425" r:id="rId9"/>
    <p:sldId id="278" r:id="rId10"/>
    <p:sldId id="450" r:id="rId11"/>
    <p:sldId id="451" r:id="rId12"/>
    <p:sldId id="447" r:id="rId13"/>
    <p:sldId id="452" r:id="rId14"/>
    <p:sldId id="467" r:id="rId15"/>
    <p:sldId id="474" r:id="rId16"/>
    <p:sldId id="475" r:id="rId17"/>
    <p:sldId id="477" r:id="rId18"/>
    <p:sldId id="480" r:id="rId19"/>
    <p:sldId id="482" r:id="rId20"/>
    <p:sldId id="478" r:id="rId21"/>
    <p:sldId id="468" r:id="rId22"/>
    <p:sldId id="455" r:id="rId23"/>
    <p:sldId id="366" r:id="rId24"/>
    <p:sldId id="367" r:id="rId25"/>
    <p:sldId id="368" r:id="rId26"/>
    <p:sldId id="294" r:id="rId27"/>
    <p:sldId id="454" r:id="rId28"/>
    <p:sldId id="456" r:id="rId29"/>
    <p:sldId id="457" r:id="rId30"/>
    <p:sldId id="458" r:id="rId31"/>
    <p:sldId id="460" r:id="rId32"/>
    <p:sldId id="289" r:id="rId33"/>
    <p:sldId id="387" r:id="rId34"/>
    <p:sldId id="389" r:id="rId35"/>
    <p:sldId id="390" r:id="rId36"/>
    <p:sldId id="459" r:id="rId37"/>
    <p:sldId id="391" r:id="rId38"/>
    <p:sldId id="394" r:id="rId39"/>
    <p:sldId id="395" r:id="rId40"/>
    <p:sldId id="396" r:id="rId41"/>
    <p:sldId id="397" r:id="rId42"/>
    <p:sldId id="461" r:id="rId43"/>
    <p:sldId id="288" r:id="rId44"/>
    <p:sldId id="399" r:id="rId45"/>
    <p:sldId id="432" r:id="rId46"/>
    <p:sldId id="408" r:id="rId47"/>
    <p:sldId id="404" r:id="rId48"/>
    <p:sldId id="463" r:id="rId49"/>
    <p:sldId id="293" r:id="rId50"/>
    <p:sldId id="298" r:id="rId51"/>
    <p:sldId id="300" r:id="rId52"/>
    <p:sldId id="301" r:id="rId53"/>
    <p:sldId id="479" r:id="rId54"/>
    <p:sldId id="464" r:id="rId55"/>
    <p:sldId id="436" r:id="rId56"/>
    <p:sldId id="437" r:id="rId57"/>
    <p:sldId id="430" r:id="rId58"/>
    <p:sldId id="277" r:id="rId59"/>
    <p:sldId id="426" r:id="rId60"/>
    <p:sldId id="427" r:id="rId61"/>
    <p:sldId id="428" r:id="rId62"/>
    <p:sldId id="429" r:id="rId63"/>
    <p:sldId id="275" r:id="rId64"/>
    <p:sldId id="330" r:id="rId65"/>
    <p:sldId id="331" r:id="rId66"/>
    <p:sldId id="332" r:id="rId67"/>
    <p:sldId id="333" r:id="rId68"/>
    <p:sldId id="335" r:id="rId69"/>
    <p:sldId id="336" r:id="rId70"/>
    <p:sldId id="337" r:id="rId71"/>
    <p:sldId id="338" r:id="rId72"/>
    <p:sldId id="424" r:id="rId73"/>
    <p:sldId id="444" r:id="rId74"/>
    <p:sldId id="445" r:id="rId75"/>
    <p:sldId id="446" r:id="rId76"/>
    <p:sldId id="375" r:id="rId77"/>
    <p:sldId id="374" r:id="rId78"/>
    <p:sldId id="385" r:id="rId79"/>
    <p:sldId id="383" r:id="rId80"/>
    <p:sldId id="378" r:id="rId81"/>
    <p:sldId id="379" r:id="rId82"/>
    <p:sldId id="380" r:id="rId83"/>
    <p:sldId id="377" r:id="rId84"/>
    <p:sldId id="381" r:id="rId85"/>
    <p:sldId id="376" r:id="rId86"/>
    <p:sldId id="371" r:id="rId87"/>
    <p:sldId id="453" r:id="rId88"/>
    <p:sldId id="373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09" autoAdjust="0"/>
    <p:restoredTop sz="85350" autoAdjust="0"/>
  </p:normalViewPr>
  <p:slideViewPr>
    <p:cSldViewPr snapToGrid="0" snapToObjects="1">
      <p:cViewPr>
        <p:scale>
          <a:sx n="77" d="100"/>
          <a:sy n="77" d="100"/>
        </p:scale>
        <p:origin x="792" y="4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handoutMaster" Target="handoutMasters/handoutMaster1.xml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966CD-3607-3E4C-8D72-33AB60A49954}" type="datetimeFigureOut">
              <a:rPr lang="en-US" smtClean="0"/>
              <a:t>9/3/16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D87EB-74D2-C742-A154-2B3A9816E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53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83FA3-2737-F944-A125-B5416B8046AB}" type="datetimeFigureOut">
              <a:rPr lang="en-US" smtClean="0"/>
              <a:t>9/3/16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3DE2F-B580-5D42-9B14-4C3F91CC6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892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11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88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90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73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 in—show</a:t>
            </a:r>
            <a:r>
              <a:rPr lang="en-US" baseline="0" dirty="0" smtClean="0"/>
              <a:t> 70%, 75%, 80%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74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(4/5/16 14:30) -----</a:t>
            </a:r>
          </a:p>
          <a:p>
            <a:r>
              <a:rPr lang="en-US" dirty="0"/>
              <a:t>show the value of the system that no one has done before: good for increasing impact--solve the imagination gap.</a:t>
            </a:r>
          </a:p>
          <a:p>
            <a:endParaRPr lang="en-US" dirty="0"/>
          </a:p>
          <a:p>
            <a:r>
              <a:rPr lang="en-US" dirty="0"/>
              <a:t>disaster response coordination, </a:t>
            </a:r>
            <a:r>
              <a:rPr lang="en-US" dirty="0" err="1"/>
              <a:t>realtime</a:t>
            </a:r>
            <a:r>
              <a:rPr lang="en-US" dirty="0"/>
              <a:t> DARPA-like mobile data applications, robotics learning from demonstration, do more than just label cats</a:t>
            </a:r>
          </a:p>
          <a:p>
            <a:endParaRPr lang="en-US" dirty="0"/>
          </a:p>
          <a:p>
            <a:r>
              <a:rPr lang="en-US" dirty="0"/>
              <a:t>time-varying trends: capitalizing on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3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9A70-4827-9D45-B617-9F8B1663ED5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52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9A70-4827-9D45-B617-9F8B1663ED5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52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Throw </a:t>
            </a:r>
            <a:r>
              <a:rPr lang="en-US" dirty="0" err="1" smtClean="0"/>
              <a:t>CrowdER</a:t>
            </a:r>
            <a:r>
              <a:rPr lang="en-US" dirty="0" smtClean="0"/>
              <a:t> on there.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8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8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Applications—supervised learning is one, there</a:t>
            </a:r>
            <a:r>
              <a:rPr lang="en-US" baseline="0" dirty="0" smtClean="0"/>
              <a:t> are others (show these)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1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9A70-4827-9D45-B617-9F8B1663ED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52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Propagate to other slides, maybe clean this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8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Propagate to other slides, maybe clean this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39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Propagate to other slides, maybe clean this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31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all to reducing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54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cost</a:t>
            </a:r>
            <a:r>
              <a:rPr lang="en-US" baseline="0" dirty="0" smtClean="0"/>
              <a:t> here on the next slide, we’ll cover it in </a:t>
            </a:r>
            <a:r>
              <a:rPr lang="en-US" baseline="0" dirty="0" err="1" smtClean="0"/>
              <a:t>eval</a:t>
            </a:r>
            <a:r>
              <a:rPr lang="en-US" baseline="0" dirty="0" smtClean="0"/>
              <a:t>. Maybe cover interesting details in a new slide—human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8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cost</a:t>
            </a:r>
            <a:r>
              <a:rPr lang="en-US" baseline="0" dirty="0" smtClean="0"/>
              <a:t> here on the next slide, we’ll cover it in </a:t>
            </a:r>
            <a:r>
              <a:rPr lang="en-US" baseline="0" dirty="0" err="1" smtClean="0"/>
              <a:t>eval</a:t>
            </a:r>
            <a:r>
              <a:rPr lang="en-US" baseline="0" dirty="0" smtClean="0"/>
              <a:t>. Maybe cover interesting details in a new slide—human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43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9396-5895-CA4A-A85A-BFB9E57A6493}" type="datetime1">
              <a:rPr lang="en-US" smtClean="0"/>
              <a:t>9/3/16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91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7701B-D5FB-494C-90E9-ACC6FB2E9216}" type="datetime1">
              <a:rPr lang="en-US" smtClean="0"/>
              <a:t>9/3/16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3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C090-B252-0E47-A777-E5BD605D2FBA}" type="datetime1">
              <a:rPr lang="en-US" smtClean="0"/>
              <a:t>9/3/16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73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02CD0-8B10-B844-8B8A-FD19BD362F8F}" type="datetime1">
              <a:rPr lang="en-US" smtClean="0"/>
              <a:t>9/3/16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83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B6244-D44B-5244-9133-18C9867EABAE}" type="datetime1">
              <a:rPr lang="en-US" smtClean="0"/>
              <a:t>9/3/16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82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BA41-4CEC-9647-A500-C722D8408599}" type="datetime1">
              <a:rPr lang="en-US" smtClean="0"/>
              <a:t>9/3/16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7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DB478-1A7D-A64D-91E3-7072580694EB}" type="datetime1">
              <a:rPr lang="en-US" smtClean="0"/>
              <a:t>9/3/16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30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4ABAB-53EE-C94E-A49F-0A723CFE85AB}" type="datetime1">
              <a:rPr lang="en-US" smtClean="0"/>
              <a:t>9/3/16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44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08AD-0B21-2340-8A15-88DE417FB15F}" type="datetime1">
              <a:rPr lang="en-US" smtClean="0"/>
              <a:t>9/3/16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79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7B0B4-B371-D246-8224-3F2A42FB9D91}" type="datetime1">
              <a:rPr lang="en-US" smtClean="0"/>
              <a:t>9/3/16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1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B1739-F5F9-2245-8B68-FAA89951C62F}" type="datetime1">
              <a:rPr lang="en-US" smtClean="0"/>
              <a:t>9/3/16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5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77DD1-0984-A143-8A9D-8EC93DED902F}" type="datetime1">
              <a:rPr lang="en-US" smtClean="0"/>
              <a:t>9/3/16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7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mplab.github.io/ampcrowd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1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16647"/>
            <a:ext cx="7772400" cy="2709333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Bariol Bold"/>
                <a:cs typeface="Bariol Bold"/>
              </a:rPr>
              <a:t>CLAMShell</a:t>
            </a:r>
            <a:r>
              <a:rPr lang="en-US" dirty="0" smtClean="0">
                <a:latin typeface="Bariol Bold"/>
                <a:cs typeface="Bariol Bold"/>
              </a:rPr>
              <a:t>: Speeding up Crowds for Low-Latency Data Labeling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425980"/>
            <a:ext cx="9144000" cy="343202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Bold"/>
                <a:cs typeface="Bariol Bold"/>
              </a:rPr>
              <a:t>Daniel Haas, </a:t>
            </a:r>
            <a:r>
              <a:rPr lang="en-US" sz="2400" b="1" dirty="0" err="1" smtClean="0">
                <a:solidFill>
                  <a:schemeClr val="tx1"/>
                </a:solidFill>
                <a:latin typeface="Bariol Bold"/>
                <a:cs typeface="Bariol Bold"/>
              </a:rPr>
              <a:t>Jiannan</a:t>
            </a:r>
            <a:r>
              <a:rPr lang="en-US" sz="2400" b="1" dirty="0" smtClean="0">
                <a:solidFill>
                  <a:schemeClr val="tx1"/>
                </a:solidFill>
                <a:latin typeface="Bariol Bold"/>
                <a:cs typeface="Bariol Bold"/>
              </a:rPr>
              <a:t> Wang, 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Bariol Bold"/>
                <a:cs typeface="Bariol Bold"/>
              </a:rPr>
              <a:t>Eugene Wu, Michael J. Franklin</a:t>
            </a:r>
            <a:endParaRPr lang="en-US" sz="2400" baseline="30000" dirty="0">
              <a:solidFill>
                <a:schemeClr val="tx1"/>
              </a:solidFill>
              <a:latin typeface="Bariol Bold"/>
              <a:cs typeface="Bariol Bold"/>
            </a:endParaRPr>
          </a:p>
          <a:p>
            <a:endParaRPr lang="en-US" sz="2400" dirty="0" smtClean="0">
              <a:latin typeface="Bariol Bold"/>
              <a:cs typeface="Bariol Bold"/>
            </a:endParaRPr>
          </a:p>
          <a:p>
            <a:r>
              <a:rPr lang="en-US" sz="2400" dirty="0" smtClean="0">
                <a:latin typeface="Bariol Bold"/>
                <a:cs typeface="Bariol Bold"/>
              </a:rPr>
              <a:t>VLDB 2016</a:t>
            </a:r>
          </a:p>
          <a:p>
            <a:r>
              <a:rPr lang="en-US" sz="2400" dirty="0" smtClean="0">
                <a:latin typeface="Bariol Bold"/>
                <a:cs typeface="Bariol Bold"/>
              </a:rPr>
              <a:t>New Delhi, </a:t>
            </a:r>
            <a:r>
              <a:rPr lang="en-US" sz="2400" dirty="0" smtClean="0">
                <a:latin typeface="Bariol Bold"/>
                <a:cs typeface="Bariol Bold"/>
              </a:rPr>
              <a:t>India</a:t>
            </a:r>
            <a:endParaRPr lang="en-US" sz="2400" dirty="0" smtClean="0"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192189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Problem: crowds are </a:t>
            </a:r>
            <a:r>
              <a:rPr lang="en-US" dirty="0" smtClean="0"/>
              <a:t>not fast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23943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Completing </a:t>
            </a:r>
            <a:r>
              <a:rPr lang="en-US" dirty="0" smtClean="0"/>
              <a:t>individual </a:t>
            </a:r>
            <a:r>
              <a:rPr lang="en-US" dirty="0" err="1" smtClean="0"/>
              <a:t>microtasks</a:t>
            </a:r>
            <a:r>
              <a:rPr lang="en-US" dirty="0" smtClean="0"/>
              <a:t> should be quick.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papers report latencies of </a:t>
            </a:r>
            <a:r>
              <a:rPr lang="en-US" b="1" dirty="0">
                <a:solidFill>
                  <a:schemeClr val="accent2"/>
                </a:solidFill>
              </a:rPr>
              <a:t>minutes to hours per task</a:t>
            </a:r>
            <a:r>
              <a:rPr lang="en-US" dirty="0"/>
              <a:t>, or </a:t>
            </a:r>
            <a:r>
              <a:rPr lang="en-US" b="1" dirty="0">
                <a:solidFill>
                  <a:schemeClr val="accent2"/>
                </a:solidFill>
              </a:rPr>
              <a:t>use cost as a proxy for latency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8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Problem: crowds are </a:t>
            </a:r>
            <a:r>
              <a:rPr lang="en-US" dirty="0" smtClean="0"/>
              <a:t>not fast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23943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Completing </a:t>
            </a:r>
            <a:r>
              <a:rPr lang="en-US" dirty="0" smtClean="0"/>
              <a:t>individual </a:t>
            </a:r>
            <a:r>
              <a:rPr lang="en-US" dirty="0" err="1" smtClean="0"/>
              <a:t>microtasks</a:t>
            </a:r>
            <a:r>
              <a:rPr lang="en-US" dirty="0" smtClean="0"/>
              <a:t> </a:t>
            </a:r>
            <a:r>
              <a:rPr lang="en-US" dirty="0" smtClean="0"/>
              <a:t>should be quick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</a:t>
            </a:r>
            <a:r>
              <a:rPr lang="en-US" dirty="0" smtClean="0"/>
              <a:t>papers report latencies of </a:t>
            </a:r>
            <a:r>
              <a:rPr lang="en-US" b="1" dirty="0" smtClean="0">
                <a:solidFill>
                  <a:schemeClr val="accent2"/>
                </a:solidFill>
              </a:rPr>
              <a:t>minutes to hours per task</a:t>
            </a:r>
            <a:r>
              <a:rPr lang="en-US" dirty="0" smtClean="0"/>
              <a:t>, </a:t>
            </a:r>
            <a:r>
              <a:rPr lang="en-US" dirty="0"/>
              <a:t>or </a:t>
            </a:r>
            <a:r>
              <a:rPr lang="en-US" b="1" dirty="0" smtClean="0">
                <a:solidFill>
                  <a:schemeClr val="accent2"/>
                </a:solidFill>
              </a:rPr>
              <a:t>use cost as a proxy for latency</a:t>
            </a:r>
            <a:r>
              <a:rPr lang="en-US" dirty="0" smtClean="0"/>
              <a:t>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</a:t>
            </a:r>
            <a:r>
              <a:rPr lang="en-US" b="1" dirty="0">
                <a:solidFill>
                  <a:srgbClr val="C0504D"/>
                </a:solidFill>
              </a:rPr>
              <a:t>too slow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2"/>
                </a:solidFill>
              </a:rPr>
              <a:t>too variable </a:t>
            </a:r>
            <a:r>
              <a:rPr lang="en-US" dirty="0"/>
              <a:t>for interactivity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ur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investigation of the </a:t>
            </a:r>
            <a:r>
              <a:rPr lang="en-US" b="1" dirty="0" smtClean="0">
                <a:solidFill>
                  <a:schemeClr val="accent1"/>
                </a:solidFill>
              </a:rPr>
              <a:t>sources </a:t>
            </a:r>
            <a:r>
              <a:rPr lang="en-US" b="1" dirty="0" smtClean="0">
                <a:solidFill>
                  <a:schemeClr val="accent1"/>
                </a:solidFill>
              </a:rPr>
              <a:t>of </a:t>
            </a:r>
            <a:r>
              <a:rPr lang="en-US" b="1" dirty="0" smtClean="0">
                <a:solidFill>
                  <a:schemeClr val="accent1"/>
                </a:solidFill>
              </a:rPr>
              <a:t>crowd latency</a:t>
            </a:r>
            <a:endParaRPr lang="en-US" b="1" dirty="0" smtClean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smtClean="0"/>
              <a:t>Our system, </a:t>
            </a:r>
            <a:r>
              <a:rPr lang="en-US" b="1" dirty="0" err="1" smtClean="0">
                <a:solidFill>
                  <a:schemeClr val="accent1"/>
                </a:solidFill>
              </a:rPr>
              <a:t>CLAMShell</a:t>
            </a:r>
            <a:endParaRPr lang="en-US" b="1" dirty="0" smtClean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N</a:t>
            </a:r>
            <a:r>
              <a:rPr lang="en-US" dirty="0" smtClean="0"/>
              <a:t>ovel techniques for latency reduction</a:t>
            </a:r>
          </a:p>
          <a:p>
            <a:pPr lvl="1"/>
            <a:r>
              <a:rPr lang="en-US" dirty="0" smtClean="0"/>
              <a:t>Declarative specification of labeling tasks</a:t>
            </a:r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vailable </a:t>
            </a:r>
            <a:r>
              <a:rPr lang="en-US" dirty="0"/>
              <a:t>o</a:t>
            </a:r>
            <a:r>
              <a:rPr lang="en-US" dirty="0" smtClean="0"/>
              <a:t>pen source.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An </a:t>
            </a:r>
            <a:r>
              <a:rPr lang="en-US" b="1" dirty="0" smtClean="0">
                <a:solidFill>
                  <a:schemeClr val="accent1"/>
                </a:solidFill>
              </a:rPr>
              <a:t>evaluation</a:t>
            </a:r>
            <a:r>
              <a:rPr lang="en-US" dirty="0" smtClean="0"/>
              <a:t> of </a:t>
            </a:r>
            <a:r>
              <a:rPr lang="en-US" dirty="0" err="1" smtClean="0"/>
              <a:t>CLAMShell</a:t>
            </a:r>
            <a:r>
              <a:rPr lang="en-US" dirty="0" smtClean="0"/>
              <a:t> on </a:t>
            </a:r>
            <a:r>
              <a:rPr lang="en-US" b="1" dirty="0" smtClean="0">
                <a:solidFill>
                  <a:schemeClr val="accent1"/>
                </a:solidFill>
              </a:rPr>
              <a:t>&gt;1,000 </a:t>
            </a:r>
            <a:r>
              <a:rPr lang="en-US" dirty="0" smtClean="0"/>
              <a:t>crowd</a:t>
            </a:r>
          </a:p>
          <a:p>
            <a:pPr marL="0" indent="0">
              <a:spcBef>
                <a:spcPts val="1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/>
              <a:t>workers showing up to </a:t>
            </a:r>
            <a:r>
              <a:rPr lang="en-US" b="1" dirty="0" smtClean="0">
                <a:solidFill>
                  <a:schemeClr val="accent1"/>
                </a:solidFill>
              </a:rPr>
              <a:t>8x</a:t>
            </a:r>
            <a:r>
              <a:rPr lang="en-US" dirty="0" smtClean="0"/>
              <a:t> end-to-end speedup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2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ur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investigation of the </a:t>
            </a:r>
            <a:r>
              <a:rPr lang="en-US" b="1" dirty="0" smtClean="0">
                <a:solidFill>
                  <a:schemeClr val="accent1"/>
                </a:solidFill>
              </a:rPr>
              <a:t>sources </a:t>
            </a:r>
            <a:r>
              <a:rPr lang="en-US" b="1" dirty="0" smtClean="0">
                <a:solidFill>
                  <a:schemeClr val="accent1"/>
                </a:solidFill>
              </a:rPr>
              <a:t>of </a:t>
            </a:r>
            <a:r>
              <a:rPr lang="en-US" b="1" dirty="0" smtClean="0">
                <a:solidFill>
                  <a:schemeClr val="accent1"/>
                </a:solidFill>
              </a:rPr>
              <a:t>crowd latency</a:t>
            </a:r>
            <a:endParaRPr lang="en-US" b="1" dirty="0" smtClean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Our system, 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</a:rPr>
              <a:t>CLAMShell</a:t>
            </a:r>
            <a:endParaRPr lang="en-US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ovel techniques for latency reduction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Declarative specification of labeling tasks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vailable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pen source.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evaluation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of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CLAMShell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on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&gt;1,000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crowd</a:t>
            </a:r>
          </a:p>
          <a:p>
            <a:pPr marL="0" indent="0">
              <a:spcBef>
                <a:spcPts val="1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workers showing up to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8x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end-to-end speedup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0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6297" y="3301808"/>
            <a:ext cx="1519715" cy="116010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Learning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System</a:t>
            </a:r>
            <a:endParaRPr lang="en-US" dirty="0">
              <a:solidFill>
                <a:schemeClr val="accent4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70334" y="1441116"/>
            <a:ext cx="1603332" cy="10580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Labeling System</a:t>
            </a:r>
            <a:endParaRPr lang="en-US" dirty="0">
              <a:solidFill>
                <a:schemeClr val="accent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-4291276" y="4293876"/>
            <a:ext cx="0" cy="74797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66" y="5348976"/>
            <a:ext cx="1319775" cy="1319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550250" y="5348976"/>
            <a:ext cx="3068503" cy="1371966"/>
            <a:chOff x="4643935" y="4505416"/>
            <a:chExt cx="3068503" cy="1371966"/>
          </a:xfrm>
        </p:grpSpPr>
        <p:sp>
          <p:nvSpPr>
            <p:cNvPr id="10" name="Rectangle 9"/>
            <p:cNvSpPr/>
            <p:nvPr/>
          </p:nvSpPr>
          <p:spPr>
            <a:xfrm>
              <a:off x="4643935" y="4505416"/>
              <a:ext cx="3068503" cy="13719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Pool of Crowd Workers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751750" y="4943502"/>
              <a:ext cx="2861638" cy="814072"/>
              <a:chOff x="4751750" y="4823184"/>
              <a:chExt cx="2861638" cy="81407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1750" y="5004799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3188" y="4992418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7469" y="4992418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3" name="Group 2"/>
              <p:cNvGrpSpPr/>
              <p:nvPr/>
            </p:nvGrpSpPr>
            <p:grpSpPr>
              <a:xfrm>
                <a:off x="6508907" y="4835565"/>
                <a:ext cx="483320" cy="801691"/>
                <a:chOff x="6218346" y="4835565"/>
                <a:chExt cx="483320" cy="801691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6238442" y="5004799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5" name="Rectangle 54"/>
                <p:cNvSpPr/>
                <p:nvPr/>
              </p:nvSpPr>
              <p:spPr>
                <a:xfrm>
                  <a:off x="6218346" y="4835565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2" name="Group 1"/>
              <p:cNvGrpSpPr/>
              <p:nvPr/>
            </p:nvGrpSpPr>
            <p:grpSpPr>
              <a:xfrm>
                <a:off x="7114723" y="4823184"/>
                <a:ext cx="498665" cy="801691"/>
                <a:chOff x="7114723" y="4823184"/>
                <a:chExt cx="498665" cy="801691"/>
              </a:xfrm>
            </p:grpSpPr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7150164" y="4992418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7114723" y="4823184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/>
          <a:srcRect b="10927"/>
          <a:stretch/>
        </p:blipFill>
        <p:spPr>
          <a:xfrm>
            <a:off x="5866858" y="3393248"/>
            <a:ext cx="2435288" cy="98128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157507" y="4522944"/>
            <a:ext cx="1094082" cy="823692"/>
            <a:chOff x="5906435" y="3942804"/>
            <a:chExt cx="1094082" cy="823692"/>
          </a:xfrm>
        </p:grpSpPr>
        <p:sp>
          <p:nvSpPr>
            <p:cNvPr id="47" name="TextBox 46"/>
            <p:cNvSpPr txBox="1"/>
            <p:nvPr/>
          </p:nvSpPr>
          <p:spPr>
            <a:xfrm>
              <a:off x="5906435" y="4192608"/>
              <a:ext cx="1069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Dataset</a:t>
              </a:r>
              <a:endParaRPr lang="en-US" sz="22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 flipV="1">
              <a:off x="6996506" y="3942804"/>
              <a:ext cx="4011" cy="823692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Where does the time go?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4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6297" y="3301808"/>
            <a:ext cx="1519715" cy="116010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Learning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System</a:t>
            </a:r>
            <a:endParaRPr lang="en-US" dirty="0">
              <a:solidFill>
                <a:schemeClr val="accent4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70334" y="1441116"/>
            <a:ext cx="1603332" cy="10580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Labeling System</a:t>
            </a:r>
            <a:endParaRPr lang="en-US" dirty="0">
              <a:solidFill>
                <a:schemeClr val="accent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-4291276" y="4293876"/>
            <a:ext cx="0" cy="74797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66" y="5348976"/>
            <a:ext cx="1319775" cy="1319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550250" y="5348976"/>
            <a:ext cx="3068503" cy="1371966"/>
            <a:chOff x="4643935" y="4505416"/>
            <a:chExt cx="3068503" cy="1371966"/>
          </a:xfrm>
        </p:grpSpPr>
        <p:sp>
          <p:nvSpPr>
            <p:cNvPr id="10" name="Rectangle 9"/>
            <p:cNvSpPr/>
            <p:nvPr/>
          </p:nvSpPr>
          <p:spPr>
            <a:xfrm>
              <a:off x="4643935" y="4505416"/>
              <a:ext cx="3068503" cy="13719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Pool of Crowd Workers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751750" y="4943502"/>
              <a:ext cx="2861638" cy="814072"/>
              <a:chOff x="4751750" y="4823184"/>
              <a:chExt cx="2861638" cy="81407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1750" y="5004799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3188" y="4992418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7469" y="4992418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3" name="Group 2"/>
              <p:cNvGrpSpPr/>
              <p:nvPr/>
            </p:nvGrpSpPr>
            <p:grpSpPr>
              <a:xfrm>
                <a:off x="6508907" y="4835565"/>
                <a:ext cx="483320" cy="801691"/>
                <a:chOff x="6218346" y="4835565"/>
                <a:chExt cx="483320" cy="801691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6238442" y="5004799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5" name="Rectangle 54"/>
                <p:cNvSpPr/>
                <p:nvPr/>
              </p:nvSpPr>
              <p:spPr>
                <a:xfrm>
                  <a:off x="6218346" y="4835565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2" name="Group 1"/>
              <p:cNvGrpSpPr/>
              <p:nvPr/>
            </p:nvGrpSpPr>
            <p:grpSpPr>
              <a:xfrm>
                <a:off x="7114723" y="4823184"/>
                <a:ext cx="498665" cy="801691"/>
                <a:chOff x="7114723" y="4823184"/>
                <a:chExt cx="498665" cy="801691"/>
              </a:xfrm>
            </p:grpSpPr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7150164" y="4992418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7114723" y="4823184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/>
          <a:srcRect b="10927"/>
          <a:stretch/>
        </p:blipFill>
        <p:spPr>
          <a:xfrm>
            <a:off x="5866858" y="3393248"/>
            <a:ext cx="2435288" cy="98128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157507" y="4522944"/>
            <a:ext cx="1094082" cy="823692"/>
            <a:chOff x="5906435" y="3942804"/>
            <a:chExt cx="1094082" cy="823692"/>
          </a:xfrm>
        </p:grpSpPr>
        <p:sp>
          <p:nvSpPr>
            <p:cNvPr id="47" name="TextBox 46"/>
            <p:cNvSpPr txBox="1"/>
            <p:nvPr/>
          </p:nvSpPr>
          <p:spPr>
            <a:xfrm>
              <a:off x="5906435" y="4192608"/>
              <a:ext cx="1069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Dataset</a:t>
              </a:r>
              <a:endParaRPr lang="en-US" sz="22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 flipV="1">
              <a:off x="6996506" y="3942804"/>
              <a:ext cx="4011" cy="823692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Where does the time go?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rot="2700000" flipH="1" flipV="1">
            <a:off x="2894079" y="1914503"/>
            <a:ext cx="4011" cy="128016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78730" y="1988919"/>
            <a:ext cx="1127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Batch of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records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51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6297" y="3301808"/>
            <a:ext cx="1519715" cy="116010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Learning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System</a:t>
            </a:r>
            <a:endParaRPr lang="en-US" dirty="0">
              <a:solidFill>
                <a:schemeClr val="accent4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70334" y="1441116"/>
            <a:ext cx="1603332" cy="10580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Labeling System</a:t>
            </a:r>
            <a:endParaRPr lang="en-US" dirty="0">
              <a:solidFill>
                <a:schemeClr val="accent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-4291276" y="4293876"/>
            <a:ext cx="0" cy="74797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66" y="5348976"/>
            <a:ext cx="1319775" cy="1319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550250" y="5348976"/>
            <a:ext cx="3068503" cy="1371966"/>
            <a:chOff x="4643935" y="4505416"/>
            <a:chExt cx="3068503" cy="1371966"/>
          </a:xfrm>
        </p:grpSpPr>
        <p:sp>
          <p:nvSpPr>
            <p:cNvPr id="10" name="Rectangle 9"/>
            <p:cNvSpPr/>
            <p:nvPr/>
          </p:nvSpPr>
          <p:spPr>
            <a:xfrm>
              <a:off x="4643935" y="4505416"/>
              <a:ext cx="3068503" cy="13719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Pool of Crowd Workers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751750" y="4943502"/>
              <a:ext cx="2861638" cy="814072"/>
              <a:chOff x="4751750" y="4823184"/>
              <a:chExt cx="2861638" cy="81407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1750" y="5004799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3188" y="4992418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7469" y="4992418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3" name="Group 2"/>
              <p:cNvGrpSpPr/>
              <p:nvPr/>
            </p:nvGrpSpPr>
            <p:grpSpPr>
              <a:xfrm>
                <a:off x="6508907" y="4835565"/>
                <a:ext cx="483320" cy="801691"/>
                <a:chOff x="6218346" y="4835565"/>
                <a:chExt cx="483320" cy="801691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6238442" y="5004799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5" name="Rectangle 54"/>
                <p:cNvSpPr/>
                <p:nvPr/>
              </p:nvSpPr>
              <p:spPr>
                <a:xfrm>
                  <a:off x="6218346" y="4835565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2" name="Group 1"/>
              <p:cNvGrpSpPr/>
              <p:nvPr/>
            </p:nvGrpSpPr>
            <p:grpSpPr>
              <a:xfrm>
                <a:off x="7114723" y="4823184"/>
                <a:ext cx="498665" cy="801691"/>
                <a:chOff x="7114723" y="4823184"/>
                <a:chExt cx="498665" cy="801691"/>
              </a:xfrm>
            </p:grpSpPr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7150164" y="4992418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7114723" y="4823184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/>
          <a:srcRect b="10927"/>
          <a:stretch/>
        </p:blipFill>
        <p:spPr>
          <a:xfrm>
            <a:off x="5866858" y="3393248"/>
            <a:ext cx="2435288" cy="98128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157507" y="4522944"/>
            <a:ext cx="1094082" cy="823692"/>
            <a:chOff x="5906435" y="3942804"/>
            <a:chExt cx="1094082" cy="823692"/>
          </a:xfrm>
        </p:grpSpPr>
        <p:sp>
          <p:nvSpPr>
            <p:cNvPr id="47" name="TextBox 46"/>
            <p:cNvSpPr txBox="1"/>
            <p:nvPr/>
          </p:nvSpPr>
          <p:spPr>
            <a:xfrm>
              <a:off x="5906435" y="4192608"/>
              <a:ext cx="1069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Dataset</a:t>
              </a:r>
              <a:endParaRPr lang="en-US" sz="22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 flipV="1">
              <a:off x="6996506" y="3942804"/>
              <a:ext cx="4011" cy="823692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Where does the time go?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rot="2700000" flipH="1" flipV="1">
            <a:off x="2894079" y="1914503"/>
            <a:ext cx="4011" cy="128016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78730" y="1988919"/>
            <a:ext cx="1127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Batch of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records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rot="8100000" flipH="1" flipV="1">
            <a:off x="6231141" y="1959093"/>
            <a:ext cx="4011" cy="146304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269467" y="2020814"/>
            <a:ext cx="1104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Labeling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99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6297" y="3301808"/>
            <a:ext cx="1519715" cy="116010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Learning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System</a:t>
            </a:r>
            <a:endParaRPr lang="en-US" dirty="0">
              <a:solidFill>
                <a:schemeClr val="accent4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70334" y="1441116"/>
            <a:ext cx="1603332" cy="10580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Labeling System</a:t>
            </a:r>
            <a:endParaRPr lang="en-US" dirty="0">
              <a:solidFill>
                <a:schemeClr val="accent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-4291276" y="4293876"/>
            <a:ext cx="0" cy="74797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66" y="5348976"/>
            <a:ext cx="1319775" cy="1319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550250" y="5348976"/>
            <a:ext cx="3068503" cy="1371966"/>
            <a:chOff x="4643935" y="4505416"/>
            <a:chExt cx="3068503" cy="1371966"/>
          </a:xfrm>
        </p:grpSpPr>
        <p:sp>
          <p:nvSpPr>
            <p:cNvPr id="10" name="Rectangle 9"/>
            <p:cNvSpPr/>
            <p:nvPr/>
          </p:nvSpPr>
          <p:spPr>
            <a:xfrm>
              <a:off x="4643935" y="4505416"/>
              <a:ext cx="3068503" cy="13719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Pool of Crowd Workers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751750" y="4943502"/>
              <a:ext cx="2861638" cy="814072"/>
              <a:chOff x="4751750" y="4823184"/>
              <a:chExt cx="2861638" cy="81407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1750" y="5004799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3188" y="4992418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7469" y="4992418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3" name="Group 2"/>
              <p:cNvGrpSpPr/>
              <p:nvPr/>
            </p:nvGrpSpPr>
            <p:grpSpPr>
              <a:xfrm>
                <a:off x="6508907" y="4835565"/>
                <a:ext cx="483320" cy="801691"/>
                <a:chOff x="6218346" y="4835565"/>
                <a:chExt cx="483320" cy="801691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6238442" y="5004799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5" name="Rectangle 54"/>
                <p:cNvSpPr/>
                <p:nvPr/>
              </p:nvSpPr>
              <p:spPr>
                <a:xfrm>
                  <a:off x="6218346" y="4835565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2" name="Group 1"/>
              <p:cNvGrpSpPr/>
              <p:nvPr/>
            </p:nvGrpSpPr>
            <p:grpSpPr>
              <a:xfrm>
                <a:off x="7114723" y="4823184"/>
                <a:ext cx="498665" cy="801691"/>
                <a:chOff x="7114723" y="4823184"/>
                <a:chExt cx="498665" cy="801691"/>
              </a:xfrm>
            </p:grpSpPr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7150164" y="4992418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7114723" y="4823184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/>
          <a:srcRect b="10927"/>
          <a:stretch/>
        </p:blipFill>
        <p:spPr>
          <a:xfrm>
            <a:off x="5866858" y="3393248"/>
            <a:ext cx="2435288" cy="98128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157507" y="4522944"/>
            <a:ext cx="1094082" cy="823692"/>
            <a:chOff x="5906435" y="3942804"/>
            <a:chExt cx="1094082" cy="823692"/>
          </a:xfrm>
        </p:grpSpPr>
        <p:sp>
          <p:nvSpPr>
            <p:cNvPr id="47" name="TextBox 46"/>
            <p:cNvSpPr txBox="1"/>
            <p:nvPr/>
          </p:nvSpPr>
          <p:spPr>
            <a:xfrm>
              <a:off x="5906435" y="4192608"/>
              <a:ext cx="1069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Dataset</a:t>
              </a:r>
              <a:endParaRPr lang="en-US" sz="22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 flipV="1">
              <a:off x="6996506" y="3942804"/>
              <a:ext cx="4011" cy="823692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Where does the time go?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rot="2700000" flipH="1" flipV="1">
            <a:off x="2894079" y="1914503"/>
            <a:ext cx="4011" cy="128016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78730" y="1988919"/>
            <a:ext cx="1127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Batch of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records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69467" y="2020814"/>
            <a:ext cx="1104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Labeling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57591" y="4413843"/>
            <a:ext cx="2069093" cy="823692"/>
            <a:chOff x="7157591" y="3964963"/>
            <a:chExt cx="2069093" cy="823692"/>
          </a:xfrm>
        </p:grpSpPr>
        <p:sp>
          <p:nvSpPr>
            <p:cNvPr id="34" name="TextBox 33"/>
            <p:cNvSpPr txBox="1"/>
            <p:nvPr/>
          </p:nvSpPr>
          <p:spPr>
            <a:xfrm>
              <a:off x="7157591" y="4193623"/>
              <a:ext cx="2069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accent2"/>
                  </a:solidFill>
                  <a:latin typeface="Gill Sans" charset="0"/>
                  <a:ea typeface="Gill Sans" charset="0"/>
                  <a:cs typeface="Gill Sans" charset="0"/>
                </a:rPr>
                <a:t>Recruit Time</a:t>
              </a:r>
              <a:endParaRPr lang="en-US" sz="2200" b="1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H="1" flipV="1">
              <a:off x="7168486" y="3964963"/>
              <a:ext cx="4011" cy="823692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39"/>
          <p:cNvCxnSpPr/>
          <p:nvPr/>
        </p:nvCxnSpPr>
        <p:spPr>
          <a:xfrm rot="8100000" flipH="1" flipV="1">
            <a:off x="6231141" y="1959093"/>
            <a:ext cx="4011" cy="146304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56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6297" y="3301808"/>
            <a:ext cx="1519715" cy="116010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Learning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System</a:t>
            </a:r>
            <a:endParaRPr lang="en-US" dirty="0">
              <a:solidFill>
                <a:schemeClr val="accent4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70334" y="1441116"/>
            <a:ext cx="1603332" cy="10580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Labeling System</a:t>
            </a:r>
            <a:endParaRPr lang="en-US" dirty="0">
              <a:solidFill>
                <a:schemeClr val="accent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-4291276" y="4293876"/>
            <a:ext cx="0" cy="74797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66" y="5348976"/>
            <a:ext cx="1319775" cy="1319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550250" y="5348976"/>
            <a:ext cx="3068503" cy="1371966"/>
            <a:chOff x="4643935" y="4505416"/>
            <a:chExt cx="3068503" cy="1371966"/>
          </a:xfrm>
        </p:grpSpPr>
        <p:sp>
          <p:nvSpPr>
            <p:cNvPr id="10" name="Rectangle 9"/>
            <p:cNvSpPr/>
            <p:nvPr/>
          </p:nvSpPr>
          <p:spPr>
            <a:xfrm>
              <a:off x="4643935" y="4505416"/>
              <a:ext cx="3068503" cy="13719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Pool of Crowd Workers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751750" y="4943502"/>
              <a:ext cx="2861638" cy="814072"/>
              <a:chOff x="4751750" y="4823184"/>
              <a:chExt cx="2861638" cy="81407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1750" y="5004799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3188" y="4992418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7469" y="4992418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3" name="Group 2"/>
              <p:cNvGrpSpPr/>
              <p:nvPr/>
            </p:nvGrpSpPr>
            <p:grpSpPr>
              <a:xfrm>
                <a:off x="6508907" y="4835565"/>
                <a:ext cx="483320" cy="801691"/>
                <a:chOff x="6218346" y="4835565"/>
                <a:chExt cx="483320" cy="801691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6238442" y="5004799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5" name="Rectangle 54"/>
                <p:cNvSpPr/>
                <p:nvPr/>
              </p:nvSpPr>
              <p:spPr>
                <a:xfrm>
                  <a:off x="6218346" y="4835565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2" name="Group 1"/>
              <p:cNvGrpSpPr/>
              <p:nvPr/>
            </p:nvGrpSpPr>
            <p:grpSpPr>
              <a:xfrm>
                <a:off x="7114723" y="4823184"/>
                <a:ext cx="498665" cy="801691"/>
                <a:chOff x="7114723" y="4823184"/>
                <a:chExt cx="498665" cy="801691"/>
              </a:xfrm>
            </p:grpSpPr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7150164" y="4992418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7114723" y="4823184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/>
          <a:srcRect b="10927"/>
          <a:stretch/>
        </p:blipFill>
        <p:spPr>
          <a:xfrm>
            <a:off x="5866858" y="3393248"/>
            <a:ext cx="2435288" cy="98128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157507" y="4522944"/>
            <a:ext cx="1094082" cy="823692"/>
            <a:chOff x="5906435" y="3942804"/>
            <a:chExt cx="1094082" cy="823692"/>
          </a:xfrm>
        </p:grpSpPr>
        <p:sp>
          <p:nvSpPr>
            <p:cNvPr id="47" name="TextBox 46"/>
            <p:cNvSpPr txBox="1"/>
            <p:nvPr/>
          </p:nvSpPr>
          <p:spPr>
            <a:xfrm>
              <a:off x="5906435" y="4192608"/>
              <a:ext cx="1069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Dataset</a:t>
              </a:r>
              <a:endParaRPr lang="en-US" sz="22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 flipV="1">
              <a:off x="6996506" y="3942804"/>
              <a:ext cx="4011" cy="823692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Where does the time go?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rot="2700000" flipH="1" flipV="1">
            <a:off x="2894079" y="1914503"/>
            <a:ext cx="4011" cy="128016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78730" y="1988919"/>
            <a:ext cx="1127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Batch of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records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69467" y="2020814"/>
            <a:ext cx="1104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Labeling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174922" y="4391684"/>
            <a:ext cx="4051762" cy="845851"/>
            <a:chOff x="5174922" y="3942804"/>
            <a:chExt cx="4051762" cy="845851"/>
          </a:xfrm>
        </p:grpSpPr>
        <p:sp>
          <p:nvSpPr>
            <p:cNvPr id="31" name="TextBox 30"/>
            <p:cNvSpPr txBox="1"/>
            <p:nvPr/>
          </p:nvSpPr>
          <p:spPr>
            <a:xfrm>
              <a:off x="5174922" y="4192608"/>
              <a:ext cx="1836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accent2"/>
                  </a:solidFill>
                  <a:latin typeface="Gill Sans" charset="0"/>
                  <a:ea typeface="Gill Sans" charset="0"/>
                  <a:cs typeface="Gill Sans" charset="0"/>
                </a:rPr>
                <a:t>Work Time</a:t>
              </a:r>
              <a:endParaRPr lang="en-US" sz="2200" b="1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57591" y="4193623"/>
              <a:ext cx="2069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accent2"/>
                  </a:solidFill>
                  <a:latin typeface="Gill Sans" charset="0"/>
                  <a:ea typeface="Gill Sans" charset="0"/>
                  <a:cs typeface="Gill Sans" charset="0"/>
                </a:rPr>
                <a:t>Recruit Time</a:t>
              </a:r>
              <a:endParaRPr lang="en-US" sz="2200" b="1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6996506" y="3942804"/>
              <a:ext cx="175991" cy="845851"/>
              <a:chOff x="7026983" y="3928853"/>
              <a:chExt cx="175991" cy="845851"/>
            </a:xfrm>
          </p:grpSpPr>
          <p:cxnSp>
            <p:nvCxnSpPr>
              <p:cNvPr id="36" name="Straight Arrow Connector 35"/>
              <p:cNvCxnSpPr/>
              <p:nvPr/>
            </p:nvCxnSpPr>
            <p:spPr>
              <a:xfrm flipH="1" flipV="1">
                <a:off x="7026983" y="3928853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7198963" y="3951012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0" name="Straight Arrow Connector 39"/>
          <p:cNvCxnSpPr/>
          <p:nvPr/>
        </p:nvCxnSpPr>
        <p:spPr>
          <a:xfrm rot="8100000" flipH="1" flipV="1">
            <a:off x="6231141" y="1959093"/>
            <a:ext cx="4011" cy="146304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4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6297" y="3301808"/>
            <a:ext cx="1519715" cy="116010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Learning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System</a:t>
            </a:r>
            <a:endParaRPr lang="en-US" dirty="0">
              <a:solidFill>
                <a:schemeClr val="accent4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70334" y="1441116"/>
            <a:ext cx="1603332" cy="10580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Labeling System</a:t>
            </a:r>
            <a:endParaRPr lang="en-US" dirty="0">
              <a:solidFill>
                <a:schemeClr val="accent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-4291276" y="4293876"/>
            <a:ext cx="0" cy="74797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66" y="5348976"/>
            <a:ext cx="1319775" cy="1319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550250" y="5348976"/>
            <a:ext cx="3068503" cy="1371966"/>
            <a:chOff x="4643935" y="4505416"/>
            <a:chExt cx="3068503" cy="1371966"/>
          </a:xfrm>
        </p:grpSpPr>
        <p:sp>
          <p:nvSpPr>
            <p:cNvPr id="10" name="Rectangle 9"/>
            <p:cNvSpPr/>
            <p:nvPr/>
          </p:nvSpPr>
          <p:spPr>
            <a:xfrm>
              <a:off x="4643935" y="4505416"/>
              <a:ext cx="3068503" cy="13719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Pool of Crowd Workers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751750" y="4943502"/>
              <a:ext cx="2861638" cy="814072"/>
              <a:chOff x="4751750" y="4823184"/>
              <a:chExt cx="2861638" cy="81407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1750" y="5004799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3188" y="4992418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7469" y="4992418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3" name="Group 2"/>
              <p:cNvGrpSpPr/>
              <p:nvPr/>
            </p:nvGrpSpPr>
            <p:grpSpPr>
              <a:xfrm>
                <a:off x="6508907" y="4835565"/>
                <a:ext cx="483320" cy="801691"/>
                <a:chOff x="6218346" y="4835565"/>
                <a:chExt cx="483320" cy="801691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6238442" y="5004799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5" name="Rectangle 54"/>
                <p:cNvSpPr/>
                <p:nvPr/>
              </p:nvSpPr>
              <p:spPr>
                <a:xfrm>
                  <a:off x="6218346" y="4835565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2" name="Group 1"/>
              <p:cNvGrpSpPr/>
              <p:nvPr/>
            </p:nvGrpSpPr>
            <p:grpSpPr>
              <a:xfrm>
                <a:off x="7114723" y="4823184"/>
                <a:ext cx="498665" cy="801691"/>
                <a:chOff x="7114723" y="4823184"/>
                <a:chExt cx="498665" cy="801691"/>
              </a:xfrm>
            </p:grpSpPr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7150164" y="4992418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7114723" y="4823184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/>
          <a:srcRect b="10927"/>
          <a:stretch/>
        </p:blipFill>
        <p:spPr>
          <a:xfrm>
            <a:off x="5866858" y="3393248"/>
            <a:ext cx="2435288" cy="98128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157507" y="4522944"/>
            <a:ext cx="1094082" cy="823692"/>
            <a:chOff x="5906435" y="3942804"/>
            <a:chExt cx="1094082" cy="823692"/>
          </a:xfrm>
        </p:grpSpPr>
        <p:sp>
          <p:nvSpPr>
            <p:cNvPr id="47" name="TextBox 46"/>
            <p:cNvSpPr txBox="1"/>
            <p:nvPr/>
          </p:nvSpPr>
          <p:spPr>
            <a:xfrm>
              <a:off x="5906435" y="4192608"/>
              <a:ext cx="1069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Dataset</a:t>
              </a:r>
              <a:endParaRPr lang="en-US" sz="22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 flipV="1">
              <a:off x="6996506" y="3942804"/>
              <a:ext cx="4011" cy="823692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Where does the time go?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rot="2700000" flipH="1" flipV="1">
            <a:off x="2894079" y="1914503"/>
            <a:ext cx="4011" cy="128016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78730" y="1988919"/>
            <a:ext cx="1127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Batch of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records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69467" y="2020814"/>
            <a:ext cx="1104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Labeling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174922" y="4391684"/>
            <a:ext cx="4051762" cy="845851"/>
            <a:chOff x="5174922" y="3942804"/>
            <a:chExt cx="4051762" cy="845851"/>
          </a:xfrm>
        </p:grpSpPr>
        <p:sp>
          <p:nvSpPr>
            <p:cNvPr id="31" name="TextBox 30"/>
            <p:cNvSpPr txBox="1"/>
            <p:nvPr/>
          </p:nvSpPr>
          <p:spPr>
            <a:xfrm>
              <a:off x="5174922" y="4192608"/>
              <a:ext cx="1836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accent2"/>
                  </a:solidFill>
                  <a:latin typeface="Gill Sans" charset="0"/>
                  <a:ea typeface="Gill Sans" charset="0"/>
                  <a:cs typeface="Gill Sans" charset="0"/>
                </a:rPr>
                <a:t>Work Time</a:t>
              </a:r>
              <a:endParaRPr lang="en-US" sz="2200" b="1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57591" y="4193623"/>
              <a:ext cx="2069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accent2"/>
                  </a:solidFill>
                  <a:latin typeface="Gill Sans" charset="0"/>
                  <a:ea typeface="Gill Sans" charset="0"/>
                  <a:cs typeface="Gill Sans" charset="0"/>
                </a:rPr>
                <a:t>Recruit Time</a:t>
              </a:r>
              <a:endParaRPr lang="en-US" sz="2200" b="1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6996506" y="3942804"/>
              <a:ext cx="175991" cy="845851"/>
              <a:chOff x="7026983" y="3928853"/>
              <a:chExt cx="175991" cy="845851"/>
            </a:xfrm>
          </p:grpSpPr>
          <p:cxnSp>
            <p:nvCxnSpPr>
              <p:cNvPr id="36" name="Straight Arrow Connector 35"/>
              <p:cNvCxnSpPr/>
              <p:nvPr/>
            </p:nvCxnSpPr>
            <p:spPr>
              <a:xfrm flipH="1" flipV="1">
                <a:off x="7026983" y="3928853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7198963" y="3951012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 rot="8100000">
            <a:off x="6076512" y="2000984"/>
            <a:ext cx="175992" cy="1485198"/>
            <a:chOff x="7026982" y="3740758"/>
            <a:chExt cx="175992" cy="1485198"/>
          </a:xfrm>
        </p:grpSpPr>
        <p:cxnSp>
          <p:nvCxnSpPr>
            <p:cNvPr id="40" name="Straight Arrow Connector 39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7198963" y="3762916"/>
              <a:ext cx="4011" cy="146304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5257222" y="2779263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87783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Today’s systems need labeled data, fast.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3590"/>
          <a:stretch/>
        </p:blipFill>
        <p:spPr>
          <a:xfrm>
            <a:off x="2493818" y="3163891"/>
            <a:ext cx="1448790" cy="109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4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6297" y="3301808"/>
            <a:ext cx="1519715" cy="116010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Learning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System</a:t>
            </a:r>
            <a:endParaRPr lang="en-US" dirty="0">
              <a:solidFill>
                <a:schemeClr val="accent4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70334" y="1441116"/>
            <a:ext cx="1603332" cy="10580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Labeling System</a:t>
            </a:r>
            <a:endParaRPr lang="en-US" dirty="0">
              <a:solidFill>
                <a:schemeClr val="accent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-4291276" y="4293876"/>
            <a:ext cx="0" cy="74797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66" y="5348976"/>
            <a:ext cx="1319775" cy="1319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550250" y="5348976"/>
            <a:ext cx="3068503" cy="1371966"/>
            <a:chOff x="4643935" y="4505416"/>
            <a:chExt cx="3068503" cy="1371966"/>
          </a:xfrm>
        </p:grpSpPr>
        <p:sp>
          <p:nvSpPr>
            <p:cNvPr id="10" name="Rectangle 9"/>
            <p:cNvSpPr/>
            <p:nvPr/>
          </p:nvSpPr>
          <p:spPr>
            <a:xfrm>
              <a:off x="4643935" y="4505416"/>
              <a:ext cx="3068503" cy="13719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Pool of Crowd Workers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751750" y="4943502"/>
              <a:ext cx="2861638" cy="814072"/>
              <a:chOff x="4751750" y="4823184"/>
              <a:chExt cx="2861638" cy="81407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1750" y="5004799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3188" y="4992418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7469" y="4992418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3" name="Group 2"/>
              <p:cNvGrpSpPr/>
              <p:nvPr/>
            </p:nvGrpSpPr>
            <p:grpSpPr>
              <a:xfrm>
                <a:off x="6508907" y="4835565"/>
                <a:ext cx="483320" cy="801691"/>
                <a:chOff x="6218346" y="4835565"/>
                <a:chExt cx="483320" cy="801691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6238442" y="5004799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5" name="Rectangle 54"/>
                <p:cNvSpPr/>
                <p:nvPr/>
              </p:nvSpPr>
              <p:spPr>
                <a:xfrm>
                  <a:off x="6218346" y="4835565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2" name="Group 1"/>
              <p:cNvGrpSpPr/>
              <p:nvPr/>
            </p:nvGrpSpPr>
            <p:grpSpPr>
              <a:xfrm>
                <a:off x="7114723" y="4823184"/>
                <a:ext cx="498665" cy="801691"/>
                <a:chOff x="7114723" y="4823184"/>
                <a:chExt cx="498665" cy="801691"/>
              </a:xfrm>
            </p:grpSpPr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7150164" y="4992418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7114723" y="4823184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/>
          <a:srcRect b="10927"/>
          <a:stretch/>
        </p:blipFill>
        <p:spPr>
          <a:xfrm>
            <a:off x="5866858" y="3393248"/>
            <a:ext cx="2435288" cy="98128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157507" y="4522944"/>
            <a:ext cx="1094082" cy="823692"/>
            <a:chOff x="5906435" y="3942804"/>
            <a:chExt cx="1094082" cy="823692"/>
          </a:xfrm>
        </p:grpSpPr>
        <p:sp>
          <p:nvSpPr>
            <p:cNvPr id="47" name="TextBox 46"/>
            <p:cNvSpPr txBox="1"/>
            <p:nvPr/>
          </p:nvSpPr>
          <p:spPr>
            <a:xfrm>
              <a:off x="5906435" y="4192608"/>
              <a:ext cx="1069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Dataset</a:t>
              </a:r>
              <a:endParaRPr lang="en-US" sz="22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 flipV="1">
              <a:off x="6996506" y="3942804"/>
              <a:ext cx="4011" cy="823692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Where does the time go?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rot="2700000" flipH="1" flipV="1">
            <a:off x="2894079" y="1914503"/>
            <a:ext cx="4011" cy="128016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78730" y="1988919"/>
            <a:ext cx="1127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Batch of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records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69467" y="2020814"/>
            <a:ext cx="1104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Labeling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174922" y="4391684"/>
            <a:ext cx="4051762" cy="845851"/>
            <a:chOff x="5174922" y="3942804"/>
            <a:chExt cx="4051762" cy="845851"/>
          </a:xfrm>
        </p:grpSpPr>
        <p:sp>
          <p:nvSpPr>
            <p:cNvPr id="31" name="TextBox 30"/>
            <p:cNvSpPr txBox="1"/>
            <p:nvPr/>
          </p:nvSpPr>
          <p:spPr>
            <a:xfrm>
              <a:off x="5174922" y="4192608"/>
              <a:ext cx="1836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accent2"/>
                  </a:solidFill>
                  <a:latin typeface="Gill Sans" charset="0"/>
                  <a:ea typeface="Gill Sans" charset="0"/>
                  <a:cs typeface="Gill Sans" charset="0"/>
                </a:rPr>
                <a:t>Work Time</a:t>
              </a:r>
              <a:endParaRPr lang="en-US" sz="2200" b="1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57591" y="4193623"/>
              <a:ext cx="2069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accent2"/>
                  </a:solidFill>
                  <a:latin typeface="Gill Sans" charset="0"/>
                  <a:ea typeface="Gill Sans" charset="0"/>
                  <a:cs typeface="Gill Sans" charset="0"/>
                </a:rPr>
                <a:t>Recruit Time</a:t>
              </a:r>
              <a:endParaRPr lang="en-US" sz="2200" b="1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6996506" y="3942804"/>
              <a:ext cx="175991" cy="845851"/>
              <a:chOff x="7026983" y="3928853"/>
              <a:chExt cx="175991" cy="845851"/>
            </a:xfrm>
          </p:grpSpPr>
          <p:cxnSp>
            <p:nvCxnSpPr>
              <p:cNvPr id="36" name="Straight Arrow Connector 35"/>
              <p:cNvCxnSpPr/>
              <p:nvPr/>
            </p:nvCxnSpPr>
            <p:spPr>
              <a:xfrm flipH="1" flipV="1">
                <a:off x="7026983" y="3928853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7198963" y="3951012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 rot="8100000">
            <a:off x="6076512" y="2000984"/>
            <a:ext cx="175992" cy="1485198"/>
            <a:chOff x="7026982" y="3740758"/>
            <a:chExt cx="175992" cy="1485198"/>
          </a:xfrm>
        </p:grpSpPr>
        <p:cxnSp>
          <p:nvCxnSpPr>
            <p:cNvPr id="40" name="Straight Arrow Connector 39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7198963" y="3762916"/>
              <a:ext cx="4011" cy="146304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5257222" y="2779263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Labels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rot="2700000" flipH="1" flipV="1">
            <a:off x="3000019" y="2051780"/>
            <a:ext cx="4011" cy="128016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121423" y="2547603"/>
            <a:ext cx="1066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Labeled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records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51565" y="1500829"/>
            <a:ext cx="18430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smtClean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rPr>
              <a:t>Batch Time</a:t>
            </a:r>
            <a:endParaRPr lang="en-US" sz="2200" b="1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17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6297" y="3301808"/>
            <a:ext cx="1519715" cy="116010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Learning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System</a:t>
            </a:r>
            <a:endParaRPr lang="en-US" dirty="0">
              <a:solidFill>
                <a:schemeClr val="accent4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70334" y="1441116"/>
            <a:ext cx="1603332" cy="10580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Labeling System</a:t>
            </a:r>
            <a:endParaRPr lang="en-US" dirty="0">
              <a:solidFill>
                <a:schemeClr val="accent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-4291276" y="4293876"/>
            <a:ext cx="0" cy="74797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66" y="5348976"/>
            <a:ext cx="1319775" cy="1319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550250" y="5348976"/>
            <a:ext cx="3068503" cy="1371966"/>
            <a:chOff x="4643935" y="4505416"/>
            <a:chExt cx="3068503" cy="1371966"/>
          </a:xfrm>
        </p:grpSpPr>
        <p:sp>
          <p:nvSpPr>
            <p:cNvPr id="10" name="Rectangle 9"/>
            <p:cNvSpPr/>
            <p:nvPr/>
          </p:nvSpPr>
          <p:spPr>
            <a:xfrm>
              <a:off x="4643935" y="4505416"/>
              <a:ext cx="3068503" cy="13719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Pool of Crowd Workers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751750" y="4943502"/>
              <a:ext cx="2861638" cy="814072"/>
              <a:chOff x="4751750" y="4823184"/>
              <a:chExt cx="2861638" cy="81407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1750" y="5004799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3188" y="4992418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7469" y="4992418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3" name="Group 2"/>
              <p:cNvGrpSpPr/>
              <p:nvPr/>
            </p:nvGrpSpPr>
            <p:grpSpPr>
              <a:xfrm>
                <a:off x="6508907" y="4835565"/>
                <a:ext cx="483320" cy="801691"/>
                <a:chOff x="6218346" y="4835565"/>
                <a:chExt cx="483320" cy="801691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6238442" y="5004799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5" name="Rectangle 54"/>
                <p:cNvSpPr/>
                <p:nvPr/>
              </p:nvSpPr>
              <p:spPr>
                <a:xfrm>
                  <a:off x="6218346" y="4835565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2" name="Group 1"/>
              <p:cNvGrpSpPr/>
              <p:nvPr/>
            </p:nvGrpSpPr>
            <p:grpSpPr>
              <a:xfrm>
                <a:off x="7114723" y="4823184"/>
                <a:ext cx="498665" cy="801691"/>
                <a:chOff x="7114723" y="4823184"/>
                <a:chExt cx="498665" cy="801691"/>
              </a:xfrm>
            </p:grpSpPr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7150164" y="4992418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7114723" y="4823184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/>
          <a:srcRect b="10927"/>
          <a:stretch/>
        </p:blipFill>
        <p:spPr>
          <a:xfrm>
            <a:off x="5866858" y="3393248"/>
            <a:ext cx="2435288" cy="98128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174922" y="4391684"/>
            <a:ext cx="4051762" cy="845851"/>
            <a:chOff x="5174922" y="3942804"/>
            <a:chExt cx="4051762" cy="845851"/>
          </a:xfrm>
        </p:grpSpPr>
        <p:sp>
          <p:nvSpPr>
            <p:cNvPr id="25" name="TextBox 24"/>
            <p:cNvSpPr txBox="1"/>
            <p:nvPr/>
          </p:nvSpPr>
          <p:spPr>
            <a:xfrm>
              <a:off x="5174922" y="4192608"/>
              <a:ext cx="1836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accent2"/>
                  </a:solidFill>
                  <a:latin typeface="Gill Sans" charset="0"/>
                  <a:ea typeface="Gill Sans" charset="0"/>
                  <a:cs typeface="Gill Sans" charset="0"/>
                </a:rPr>
                <a:t>Work Time</a:t>
              </a:r>
              <a:endParaRPr lang="en-US" sz="2200" b="1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57591" y="4193623"/>
              <a:ext cx="2069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accent2"/>
                  </a:solidFill>
                  <a:latin typeface="Gill Sans" charset="0"/>
                  <a:ea typeface="Gill Sans" charset="0"/>
                  <a:cs typeface="Gill Sans" charset="0"/>
                </a:rPr>
                <a:t>Recruit Time</a:t>
              </a:r>
              <a:endParaRPr lang="en-US" sz="2200" b="1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996506" y="3942804"/>
              <a:ext cx="175991" cy="845851"/>
              <a:chOff x="7026983" y="3928853"/>
              <a:chExt cx="175991" cy="845851"/>
            </a:xfrm>
          </p:grpSpPr>
          <p:cxnSp>
            <p:nvCxnSpPr>
              <p:cNvPr id="39" name="Straight Arrow Connector 38"/>
              <p:cNvCxnSpPr/>
              <p:nvPr/>
            </p:nvCxnSpPr>
            <p:spPr>
              <a:xfrm flipH="1" flipV="1">
                <a:off x="7026983" y="3928853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H="1" flipV="1">
                <a:off x="7198963" y="3951012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oup 44"/>
          <p:cNvGrpSpPr/>
          <p:nvPr/>
        </p:nvGrpSpPr>
        <p:grpSpPr>
          <a:xfrm>
            <a:off x="1157507" y="4522944"/>
            <a:ext cx="3307717" cy="845851"/>
            <a:chOff x="5906435" y="3942804"/>
            <a:chExt cx="3307717" cy="845851"/>
          </a:xfrm>
        </p:grpSpPr>
        <p:sp>
          <p:nvSpPr>
            <p:cNvPr id="47" name="TextBox 46"/>
            <p:cNvSpPr txBox="1"/>
            <p:nvPr/>
          </p:nvSpPr>
          <p:spPr>
            <a:xfrm>
              <a:off x="5906435" y="4192608"/>
              <a:ext cx="1069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Dataset</a:t>
              </a:r>
              <a:endParaRPr lang="en-US" sz="22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90841" y="4193623"/>
              <a:ext cx="202331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Labeled Dataset</a:t>
              </a:r>
              <a:endParaRPr lang="en-US" sz="22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6996506" y="3942804"/>
              <a:ext cx="175991" cy="845851"/>
              <a:chOff x="7026983" y="3928853"/>
              <a:chExt cx="175991" cy="845851"/>
            </a:xfrm>
          </p:grpSpPr>
          <p:cxnSp>
            <p:nvCxnSpPr>
              <p:cNvPr id="57" name="Straight Arrow Connector 56"/>
              <p:cNvCxnSpPr/>
              <p:nvPr/>
            </p:nvCxnSpPr>
            <p:spPr>
              <a:xfrm flipH="1" flipV="1">
                <a:off x="7026983" y="3928853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H="1" flipV="1">
                <a:off x="7198963" y="3951012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Group 61"/>
          <p:cNvGrpSpPr/>
          <p:nvPr/>
        </p:nvGrpSpPr>
        <p:grpSpPr>
          <a:xfrm rot="2700000">
            <a:off x="2861059" y="1972062"/>
            <a:ext cx="175991" cy="1302319"/>
            <a:chOff x="7026983" y="3928853"/>
            <a:chExt cx="175991" cy="1302319"/>
          </a:xfrm>
        </p:grpSpPr>
        <p:cxnSp>
          <p:nvCxnSpPr>
            <p:cNvPr id="63" name="Straight Arrow Connector 62"/>
            <p:cNvCxnSpPr/>
            <p:nvPr/>
          </p:nvCxnSpPr>
          <p:spPr>
            <a:xfrm flipH="1" flipV="1">
              <a:off x="7026983" y="3928853"/>
              <a:ext cx="4011" cy="128016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H="1" flipV="1">
              <a:off x="7198963" y="3951012"/>
              <a:ext cx="4011" cy="128016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1778730" y="1988919"/>
            <a:ext cx="1127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Batch of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records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121423" y="2547603"/>
            <a:ext cx="1066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Labeled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records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 rot="8100000">
            <a:off x="6076512" y="2000984"/>
            <a:ext cx="175992" cy="1485198"/>
            <a:chOff x="7026982" y="3740758"/>
            <a:chExt cx="175992" cy="1485198"/>
          </a:xfrm>
        </p:grpSpPr>
        <p:cxnSp>
          <p:nvCxnSpPr>
            <p:cNvPr id="68" name="Straight Arrow Connector 67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 flipV="1">
              <a:off x="7198963" y="3762916"/>
              <a:ext cx="4011" cy="146304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6269467" y="2020814"/>
            <a:ext cx="1104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Labeling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257222" y="2779263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Labels</a:t>
            </a:r>
          </a:p>
        </p:txBody>
      </p:sp>
      <p:sp>
        <p:nvSpPr>
          <p:cNvPr id="7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Where does the time go?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1551565" y="1500829"/>
            <a:ext cx="18430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smtClean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rPr>
              <a:t>Batch Time</a:t>
            </a:r>
            <a:endParaRPr lang="en-US" sz="2200" b="1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249012" y="3592845"/>
            <a:ext cx="14389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smtClean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rPr>
              <a:t>Learning</a:t>
            </a:r>
          </a:p>
          <a:p>
            <a:r>
              <a:rPr lang="en-US" sz="2200" b="1" dirty="0" smtClean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rPr>
              <a:t>Time</a:t>
            </a:r>
            <a:endParaRPr lang="en-US" sz="2200" b="1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6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ur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 investigation of the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sources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of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crowd latency</a:t>
            </a:r>
            <a:endParaRPr lang="en-US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smtClean="0"/>
              <a:t>Our system, </a:t>
            </a:r>
            <a:r>
              <a:rPr lang="en-US" b="1" dirty="0" err="1" smtClean="0">
                <a:solidFill>
                  <a:schemeClr val="accent1"/>
                </a:solidFill>
              </a:rPr>
              <a:t>CLAMShell</a:t>
            </a:r>
            <a:endParaRPr lang="en-US" b="1" dirty="0" smtClean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N</a:t>
            </a:r>
            <a:r>
              <a:rPr lang="en-US" dirty="0" smtClean="0"/>
              <a:t>ovel techniques for latency reduction</a:t>
            </a:r>
          </a:p>
          <a:p>
            <a:pPr lvl="1"/>
            <a:r>
              <a:rPr lang="en-US" dirty="0" smtClean="0"/>
              <a:t>Declarative specification of labeling tasks</a:t>
            </a:r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vailable </a:t>
            </a:r>
            <a:r>
              <a:rPr lang="en-US" dirty="0"/>
              <a:t>o</a:t>
            </a:r>
            <a:r>
              <a:rPr lang="en-US" dirty="0" smtClean="0"/>
              <a:t>pen source.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evaluation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of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CLAMShell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on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&gt;1,000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crowd</a:t>
            </a:r>
          </a:p>
          <a:p>
            <a:pPr marL="0" indent="0">
              <a:spcBef>
                <a:spcPts val="1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workers showing up to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8x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end-to-end speedup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8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27713" y="4182569"/>
            <a:ext cx="3073289" cy="1501457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16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 rot="5400000">
            <a:off x="8159875" y="4699490"/>
            <a:ext cx="828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Batcher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5500448" y="4313639"/>
            <a:ext cx="2724828" cy="806770"/>
          </a:xfrm>
          <a:prstGeom prst="rect">
            <a:avLst/>
          </a:prstGeom>
          <a:solidFill>
            <a:schemeClr val="accent4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"/>
                <a:cs typeface="Gill Sans"/>
              </a:rPr>
              <a:t>Task Selector </a:t>
            </a:r>
            <a:endParaRPr lang="en-US" sz="16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 flipV="1">
            <a:off x="6005918" y="3697844"/>
            <a:ext cx="0" cy="615794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5984731" y="3881331"/>
            <a:ext cx="1004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Task batch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5500447" y="5323191"/>
            <a:ext cx="2724829" cy="2638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"/>
                <a:cs typeface="Gill Sans"/>
              </a:rPr>
              <a:t>Model Trainer</a:t>
            </a:r>
            <a:endParaRPr lang="en-US" sz="16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" b="96444" l="0" r="100000"/>
                    </a14:imgEffect>
                  </a14:imgLayer>
                </a14:imgProps>
              </a:ext>
            </a:extLst>
          </a:blip>
          <a:srcRect l="19286" t="7518" r="25717" b="11978"/>
          <a:stretch/>
        </p:blipFill>
        <p:spPr>
          <a:xfrm flipH="1">
            <a:off x="3170902" y="3851328"/>
            <a:ext cx="922972" cy="1951611"/>
          </a:xfrm>
          <a:prstGeom prst="rect">
            <a:avLst/>
          </a:prstGeom>
        </p:spPr>
      </p:pic>
      <p:cxnSp>
        <p:nvCxnSpPr>
          <p:cNvPr id="106" name="Straight Arrow Connector 105"/>
          <p:cNvCxnSpPr/>
          <p:nvPr/>
        </p:nvCxnSpPr>
        <p:spPr>
          <a:xfrm>
            <a:off x="5044816" y="2214004"/>
            <a:ext cx="3908747" cy="0"/>
          </a:xfrm>
          <a:prstGeom prst="straightConnector1">
            <a:avLst/>
          </a:prstGeom>
          <a:ln w="28575" cmpd="sng">
            <a:solidFill>
              <a:schemeClr val="bg1">
                <a:lumMod val="75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5044816" y="2214004"/>
            <a:ext cx="0" cy="3975797"/>
          </a:xfrm>
          <a:prstGeom prst="straightConnector1">
            <a:avLst/>
          </a:prstGeom>
          <a:ln w="28575" cmpd="sng">
            <a:solidFill>
              <a:schemeClr val="bg1">
                <a:lumMod val="75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83812" y="1290041"/>
            <a:ext cx="36740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Bariol Bold"/>
                <a:cs typeface="Bariol Bold"/>
              </a:rPr>
              <a:t>The </a:t>
            </a:r>
            <a:r>
              <a:rPr lang="en-US" sz="4400" dirty="0" err="1" smtClean="0">
                <a:latin typeface="Bariol Bold"/>
                <a:cs typeface="Bariol Bold"/>
              </a:rPr>
              <a:t>CLAMShell</a:t>
            </a:r>
            <a:endParaRPr lang="en-US" sz="4400" dirty="0">
              <a:latin typeface="Bariol Bold"/>
              <a:cs typeface="Bariol Bold"/>
            </a:endParaRPr>
          </a:p>
          <a:p>
            <a:pPr algn="ctr"/>
            <a:r>
              <a:rPr lang="en-US" sz="4400" dirty="0" smtClean="0">
                <a:latin typeface="Bariol Bold"/>
                <a:cs typeface="Bariol Bold"/>
              </a:rPr>
              <a:t>System</a:t>
            </a:r>
            <a:endParaRPr lang="en-US" sz="4400" dirty="0">
              <a:latin typeface="Bariol Bold"/>
              <a:cs typeface="Bariol Bold"/>
            </a:endParaRPr>
          </a:p>
        </p:txBody>
      </p:sp>
      <p:cxnSp>
        <p:nvCxnSpPr>
          <p:cNvPr id="116" name="Straight Arrow Connector 115"/>
          <p:cNvCxnSpPr>
            <a:endCxn id="93" idx="1"/>
          </p:cNvCxnSpPr>
          <p:nvPr/>
        </p:nvCxnSpPr>
        <p:spPr>
          <a:xfrm>
            <a:off x="4093874" y="4717024"/>
            <a:ext cx="1406574" cy="0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4203843" y="4206843"/>
            <a:ext cx="774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Labeling </a:t>
            </a:r>
          </a:p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tasks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121" name="Straight Arrow Connector 120"/>
          <p:cNvCxnSpPr/>
          <p:nvPr/>
        </p:nvCxnSpPr>
        <p:spPr>
          <a:xfrm>
            <a:off x="4093874" y="5454543"/>
            <a:ext cx="1397037" cy="1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4093874" y="4918710"/>
            <a:ext cx="994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Labels &amp;</a:t>
            </a:r>
          </a:p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predictions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7419" y="5789691"/>
            <a:ext cx="689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User</a:t>
            </a:r>
            <a:endParaRPr lang="en-US" sz="2000" dirty="0">
              <a:latin typeface="Gill Sans"/>
              <a:cs typeface="Gill Sans"/>
            </a:endParaRPr>
          </a:p>
        </p:txBody>
      </p:sp>
      <p:cxnSp>
        <p:nvCxnSpPr>
          <p:cNvPr id="65" name="Straight Arrow Connector 64"/>
          <p:cNvCxnSpPr>
            <a:stCxn id="100" idx="0"/>
            <a:endCxn id="93" idx="2"/>
          </p:cNvCxnSpPr>
          <p:nvPr/>
        </p:nvCxnSpPr>
        <p:spPr>
          <a:xfrm flipV="1">
            <a:off x="6862862" y="5120409"/>
            <a:ext cx="0" cy="202782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23</a:t>
            </a:fld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594020" y="4671969"/>
            <a:ext cx="822816" cy="28369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Uniform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27551" y="4671969"/>
            <a:ext cx="735130" cy="28369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Hybrid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03181" y="4671969"/>
            <a:ext cx="735130" cy="28369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Active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3065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5327713" y="2417847"/>
            <a:ext cx="3076920" cy="1455392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6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473191" y="3013938"/>
            <a:ext cx="2175150" cy="738905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Gill Sans"/>
                <a:cs typeface="Gill Sans"/>
              </a:rPr>
              <a:t>Scheduler</a:t>
            </a:r>
            <a:endParaRPr lang="en-US" sz="1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27713" y="4182569"/>
            <a:ext cx="3073289" cy="1501457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16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 rot="5400000">
            <a:off x="8159875" y="4699490"/>
            <a:ext cx="828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Batcher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5500448" y="4313639"/>
            <a:ext cx="2724828" cy="806770"/>
          </a:xfrm>
          <a:prstGeom prst="rect">
            <a:avLst/>
          </a:prstGeom>
          <a:solidFill>
            <a:schemeClr val="accent4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"/>
                <a:cs typeface="Gill Sans"/>
              </a:rPr>
              <a:t>Task Selector </a:t>
            </a:r>
            <a:endParaRPr lang="en-US" sz="16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 flipV="1">
            <a:off x="6005918" y="3697844"/>
            <a:ext cx="0" cy="615794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5984731" y="3881331"/>
            <a:ext cx="1004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Task batch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5500447" y="5323191"/>
            <a:ext cx="2724829" cy="2638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"/>
                <a:cs typeface="Gill Sans"/>
              </a:rPr>
              <a:t>Model Trainer</a:t>
            </a:r>
            <a:endParaRPr lang="en-US" sz="16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" b="96444" l="0" r="100000"/>
                    </a14:imgEffect>
                  </a14:imgLayer>
                </a14:imgProps>
              </a:ext>
            </a:extLst>
          </a:blip>
          <a:srcRect l="19286" t="7518" r="25717" b="11978"/>
          <a:stretch/>
        </p:blipFill>
        <p:spPr>
          <a:xfrm flipH="1">
            <a:off x="3170902" y="3851328"/>
            <a:ext cx="922972" cy="1951611"/>
          </a:xfrm>
          <a:prstGeom prst="rect">
            <a:avLst/>
          </a:prstGeom>
        </p:spPr>
      </p:pic>
      <p:cxnSp>
        <p:nvCxnSpPr>
          <p:cNvPr id="106" name="Straight Arrow Connector 105"/>
          <p:cNvCxnSpPr/>
          <p:nvPr/>
        </p:nvCxnSpPr>
        <p:spPr>
          <a:xfrm>
            <a:off x="5044816" y="2214004"/>
            <a:ext cx="3908747" cy="0"/>
          </a:xfrm>
          <a:prstGeom prst="straightConnector1">
            <a:avLst/>
          </a:prstGeom>
          <a:ln w="28575" cmpd="sng">
            <a:solidFill>
              <a:schemeClr val="bg1">
                <a:lumMod val="75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5044816" y="2214004"/>
            <a:ext cx="0" cy="3975797"/>
          </a:xfrm>
          <a:prstGeom prst="straightConnector1">
            <a:avLst/>
          </a:prstGeom>
          <a:ln w="28575" cmpd="sng">
            <a:solidFill>
              <a:schemeClr val="bg1">
                <a:lumMod val="75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83812" y="1290041"/>
            <a:ext cx="36740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Bariol Bold"/>
                <a:cs typeface="Bariol Bold"/>
              </a:rPr>
              <a:t>The </a:t>
            </a:r>
            <a:r>
              <a:rPr lang="en-US" sz="4400" dirty="0" err="1" smtClean="0">
                <a:latin typeface="Bariol Bold"/>
                <a:cs typeface="Bariol Bold"/>
              </a:rPr>
              <a:t>CLAMShell</a:t>
            </a:r>
            <a:endParaRPr lang="en-US" sz="4400" dirty="0">
              <a:latin typeface="Bariol Bold"/>
              <a:cs typeface="Bariol Bold"/>
            </a:endParaRPr>
          </a:p>
          <a:p>
            <a:pPr algn="ctr"/>
            <a:r>
              <a:rPr lang="en-US" sz="4400" dirty="0" smtClean="0">
                <a:latin typeface="Bariol Bold"/>
                <a:cs typeface="Bariol Bold"/>
              </a:rPr>
              <a:t>System</a:t>
            </a:r>
            <a:endParaRPr lang="en-US" sz="4400" dirty="0">
              <a:latin typeface="Bariol Bold"/>
              <a:cs typeface="Bariol Bold"/>
            </a:endParaRPr>
          </a:p>
        </p:txBody>
      </p:sp>
      <p:cxnSp>
        <p:nvCxnSpPr>
          <p:cNvPr id="116" name="Straight Arrow Connector 115"/>
          <p:cNvCxnSpPr>
            <a:endCxn id="93" idx="1"/>
          </p:cNvCxnSpPr>
          <p:nvPr/>
        </p:nvCxnSpPr>
        <p:spPr>
          <a:xfrm>
            <a:off x="4093874" y="4717024"/>
            <a:ext cx="1406574" cy="0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4203843" y="4206843"/>
            <a:ext cx="774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Labeling </a:t>
            </a:r>
          </a:p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tasks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121" name="Straight Arrow Connector 120"/>
          <p:cNvCxnSpPr/>
          <p:nvPr/>
        </p:nvCxnSpPr>
        <p:spPr>
          <a:xfrm>
            <a:off x="4093874" y="5454543"/>
            <a:ext cx="1397037" cy="1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4093874" y="4918710"/>
            <a:ext cx="994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Labels &amp;</a:t>
            </a:r>
          </a:p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predictions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473191" y="2529082"/>
            <a:ext cx="2752086" cy="3279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Gill Sans"/>
                <a:cs typeface="Gill Sans"/>
              </a:rPr>
              <a:t>Pool Manager</a:t>
            </a:r>
            <a:endParaRPr lang="en-US" sz="1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582716" y="3380171"/>
            <a:ext cx="861795" cy="28369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rgbClr val="7F7F7F"/>
                </a:solidFill>
                <a:latin typeface="Gill Sans"/>
                <a:cs typeface="Gill Sans"/>
              </a:rPr>
              <a:t>Mitigator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515677" y="3380171"/>
            <a:ext cx="1005086" cy="28369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Maintainer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6005918" y="2857051"/>
            <a:ext cx="0" cy="164243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5400000">
            <a:off x="8072615" y="2969192"/>
            <a:ext cx="1002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Gill Sans"/>
                <a:cs typeface="Gill Sans"/>
              </a:rPr>
              <a:t>LifeGuard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7419" y="5789691"/>
            <a:ext cx="689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User</a:t>
            </a:r>
            <a:endParaRPr lang="en-US" sz="2000" dirty="0">
              <a:latin typeface="Gill Sans"/>
              <a:cs typeface="Gill Sans"/>
            </a:endParaRPr>
          </a:p>
        </p:txBody>
      </p:sp>
      <p:cxnSp>
        <p:nvCxnSpPr>
          <p:cNvPr id="65" name="Straight Arrow Connector 64"/>
          <p:cNvCxnSpPr>
            <a:stCxn id="100" idx="0"/>
            <a:endCxn id="93" idx="2"/>
          </p:cNvCxnSpPr>
          <p:nvPr/>
        </p:nvCxnSpPr>
        <p:spPr>
          <a:xfrm flipV="1">
            <a:off x="6862862" y="5120409"/>
            <a:ext cx="0" cy="202782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24</a:t>
            </a:fld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594020" y="4671969"/>
            <a:ext cx="822816" cy="28369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Uniform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27551" y="4671969"/>
            <a:ext cx="735130" cy="28369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Hybrid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403181" y="4671969"/>
            <a:ext cx="735130" cy="28369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Active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9627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5327713" y="2417847"/>
            <a:ext cx="3076920" cy="1455392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6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473191" y="3013938"/>
            <a:ext cx="2175150" cy="738905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Gill Sans"/>
                <a:cs typeface="Gill Sans"/>
              </a:rPr>
              <a:t>Scheduler</a:t>
            </a:r>
            <a:endParaRPr lang="en-US" sz="1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27816" y="136072"/>
            <a:ext cx="3076816" cy="1206290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6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27713" y="4182569"/>
            <a:ext cx="3073289" cy="1501457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16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 rot="5400000">
            <a:off x="8159875" y="4699490"/>
            <a:ext cx="828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Batcher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49" name="TextBox 48"/>
          <p:cNvSpPr txBox="1"/>
          <p:nvPr/>
        </p:nvSpPr>
        <p:spPr>
          <a:xfrm rot="5400000">
            <a:off x="8244363" y="552189"/>
            <a:ext cx="9053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Gill Sans"/>
                <a:cs typeface="Gill Sans"/>
              </a:rPr>
              <a:t>Crowd 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Gill Sans"/>
                <a:cs typeface="Gill Sans"/>
              </a:rPr>
              <a:t>Platform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5948504" y="1212709"/>
            <a:ext cx="293192" cy="1121421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 rot="4541744">
            <a:off x="5385544" y="1531328"/>
            <a:ext cx="90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Mitigation</a:t>
            </a:r>
          </a:p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task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6241697" y="1202781"/>
            <a:ext cx="796561" cy="1131349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rot="18276193">
            <a:off x="6044222" y="1592870"/>
            <a:ext cx="8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New task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5500448" y="4313639"/>
            <a:ext cx="2724828" cy="806770"/>
          </a:xfrm>
          <a:prstGeom prst="rect">
            <a:avLst/>
          </a:prstGeom>
          <a:solidFill>
            <a:schemeClr val="accent4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"/>
                <a:cs typeface="Gill Sans"/>
              </a:rPr>
              <a:t>Task Selector </a:t>
            </a:r>
            <a:endParaRPr lang="en-US" sz="16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 flipV="1">
            <a:off x="6005918" y="3697844"/>
            <a:ext cx="0" cy="615794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5984731" y="3881331"/>
            <a:ext cx="1004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Task batch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5500447" y="5323191"/>
            <a:ext cx="2724829" cy="2638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"/>
                <a:cs typeface="Gill Sans"/>
              </a:rPr>
              <a:t>Model Trainer</a:t>
            </a:r>
            <a:endParaRPr lang="en-US" sz="16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490911" y="501866"/>
            <a:ext cx="592085" cy="700690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S</a:t>
            </a:r>
            <a:r>
              <a:rPr lang="en-US" sz="1400" baseline="-25000" dirty="0" smtClean="0">
                <a:solidFill>
                  <a:srgbClr val="7F7F7F"/>
                </a:solidFill>
                <a:latin typeface="Gill Sans"/>
                <a:cs typeface="Gill Sans"/>
              </a:rPr>
              <a:t>1</a:t>
            </a:r>
            <a:endParaRPr lang="en-US" sz="1400" baseline="-250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490912" y="771853"/>
            <a:ext cx="595718" cy="430926"/>
          </a:xfrm>
          <a:prstGeom prst="rect">
            <a:avLst/>
          </a:prstGeom>
          <a:solidFill>
            <a:schemeClr val="accent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T</a:t>
            </a:r>
            <a:r>
              <a:rPr lang="en-US" sz="1600" baseline="-25000" dirty="0" smtClean="0">
                <a:latin typeface="Gill Sans"/>
                <a:cs typeface="Gill Sans"/>
              </a:rPr>
              <a:t>0</a:t>
            </a:r>
            <a:r>
              <a:rPr lang="en-US" sz="1600" dirty="0" smtClean="0">
                <a:latin typeface="Gill Sans"/>
                <a:cs typeface="Gill Sans"/>
              </a:rPr>
              <a:t>’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219595" y="501866"/>
            <a:ext cx="592085" cy="700690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S</a:t>
            </a:r>
            <a:r>
              <a:rPr lang="en-US" sz="1400" baseline="-25000" dirty="0" smtClean="0">
                <a:solidFill>
                  <a:srgbClr val="7F7F7F"/>
                </a:solidFill>
                <a:latin typeface="Gill Sans"/>
                <a:cs typeface="Gill Sans"/>
              </a:rPr>
              <a:t>2</a:t>
            </a:r>
            <a:endParaRPr lang="en-US" sz="1400" baseline="-250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215962" y="781781"/>
            <a:ext cx="595718" cy="430926"/>
          </a:xfrm>
          <a:prstGeom prst="rect">
            <a:avLst/>
          </a:prstGeom>
          <a:solidFill>
            <a:schemeClr val="accent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T</a:t>
            </a:r>
            <a:r>
              <a:rPr lang="en-US" sz="1600" baseline="-25000" dirty="0" smtClean="0">
                <a:latin typeface="Gill Sans"/>
                <a:cs typeface="Gill Sans"/>
              </a:rPr>
              <a:t>0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944645" y="501866"/>
            <a:ext cx="592085" cy="700690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S</a:t>
            </a:r>
            <a:r>
              <a:rPr lang="en-US" sz="1400" baseline="-25000" dirty="0" smtClean="0">
                <a:solidFill>
                  <a:srgbClr val="7F7F7F"/>
                </a:solidFill>
                <a:latin typeface="Gill Sans"/>
                <a:cs typeface="Gill Sans"/>
              </a:rPr>
              <a:t>3</a:t>
            </a:r>
            <a:endParaRPr lang="en-US" sz="1400" baseline="-250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941012" y="781781"/>
            <a:ext cx="595718" cy="430926"/>
          </a:xfrm>
          <a:prstGeom prst="rect">
            <a:avLst/>
          </a:prstGeom>
          <a:solidFill>
            <a:schemeClr val="accent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T</a:t>
            </a:r>
            <a:r>
              <a:rPr lang="en-US" sz="1600" baseline="-25000" dirty="0" smtClean="0">
                <a:latin typeface="Gill Sans"/>
                <a:cs typeface="Gill Sans"/>
              </a:rPr>
              <a:t>1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682253" y="501866"/>
            <a:ext cx="592085" cy="700690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S</a:t>
            </a:r>
            <a:r>
              <a:rPr lang="en-US" sz="1400" baseline="-25000" dirty="0" smtClean="0">
                <a:solidFill>
                  <a:srgbClr val="7F7F7F"/>
                </a:solidFill>
                <a:latin typeface="Gill Sans"/>
                <a:cs typeface="Gill Sans"/>
              </a:rPr>
              <a:t>4</a:t>
            </a:r>
            <a:endParaRPr lang="en-US" sz="1400" baseline="-250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93986" y="419032"/>
            <a:ext cx="5822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  <a:latin typeface="Gill Sans"/>
                <a:ea typeface="Zapf Dingbats"/>
                <a:cs typeface="Gill Sans"/>
                <a:sym typeface="Zapf Dingbats"/>
              </a:rPr>
              <a:t>✗</a:t>
            </a:r>
            <a:endParaRPr lang="en-US" sz="5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7966683" y="1342361"/>
            <a:ext cx="6126" cy="2971277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 rot="5400000">
            <a:off x="7809944" y="1639050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Labels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" b="96444" l="0" r="100000"/>
                    </a14:imgEffect>
                  </a14:imgLayer>
                </a14:imgProps>
              </a:ext>
            </a:extLst>
          </a:blip>
          <a:srcRect l="19286" t="7518" r="25717" b="11978"/>
          <a:stretch/>
        </p:blipFill>
        <p:spPr>
          <a:xfrm flipH="1">
            <a:off x="3170902" y="3851328"/>
            <a:ext cx="922972" cy="1951611"/>
          </a:xfrm>
          <a:prstGeom prst="rect">
            <a:avLst/>
          </a:prstGeom>
        </p:spPr>
      </p:pic>
      <p:cxnSp>
        <p:nvCxnSpPr>
          <p:cNvPr id="106" name="Straight Arrow Connector 105"/>
          <p:cNvCxnSpPr/>
          <p:nvPr/>
        </p:nvCxnSpPr>
        <p:spPr>
          <a:xfrm>
            <a:off x="5044816" y="2214004"/>
            <a:ext cx="3908747" cy="0"/>
          </a:xfrm>
          <a:prstGeom prst="straightConnector1">
            <a:avLst/>
          </a:prstGeom>
          <a:ln w="28575" cmpd="sng">
            <a:solidFill>
              <a:schemeClr val="bg1">
                <a:lumMod val="75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5044816" y="2214004"/>
            <a:ext cx="0" cy="3975797"/>
          </a:xfrm>
          <a:prstGeom prst="straightConnector1">
            <a:avLst/>
          </a:prstGeom>
          <a:ln w="28575" cmpd="sng">
            <a:solidFill>
              <a:schemeClr val="bg1">
                <a:lumMod val="75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83812" y="1290041"/>
            <a:ext cx="36740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Bariol Bold"/>
                <a:cs typeface="Bariol Bold"/>
              </a:rPr>
              <a:t>The </a:t>
            </a:r>
            <a:r>
              <a:rPr lang="en-US" sz="4400" dirty="0" err="1" smtClean="0">
                <a:latin typeface="Bariol Bold"/>
                <a:cs typeface="Bariol Bold"/>
              </a:rPr>
              <a:t>CLAMShell</a:t>
            </a:r>
            <a:endParaRPr lang="en-US" sz="4400" dirty="0">
              <a:latin typeface="Bariol Bold"/>
              <a:cs typeface="Bariol Bold"/>
            </a:endParaRPr>
          </a:p>
          <a:p>
            <a:pPr algn="ctr"/>
            <a:r>
              <a:rPr lang="en-US" sz="4400" dirty="0" smtClean="0">
                <a:latin typeface="Bariol Bold"/>
                <a:cs typeface="Bariol Bold"/>
              </a:rPr>
              <a:t>System</a:t>
            </a:r>
            <a:endParaRPr lang="en-US" sz="4400" dirty="0">
              <a:latin typeface="Bariol Bold"/>
              <a:cs typeface="Bariol Bold"/>
            </a:endParaRPr>
          </a:p>
        </p:txBody>
      </p:sp>
      <p:cxnSp>
        <p:nvCxnSpPr>
          <p:cNvPr id="116" name="Straight Arrow Connector 115"/>
          <p:cNvCxnSpPr>
            <a:endCxn id="93" idx="1"/>
          </p:cNvCxnSpPr>
          <p:nvPr/>
        </p:nvCxnSpPr>
        <p:spPr>
          <a:xfrm>
            <a:off x="4093874" y="4717024"/>
            <a:ext cx="1406574" cy="0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4203843" y="4206843"/>
            <a:ext cx="774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Labeling </a:t>
            </a:r>
          </a:p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tasks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121" name="Straight Arrow Connector 120"/>
          <p:cNvCxnSpPr/>
          <p:nvPr/>
        </p:nvCxnSpPr>
        <p:spPr>
          <a:xfrm>
            <a:off x="4093874" y="5454543"/>
            <a:ext cx="1397037" cy="1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4093874" y="4918710"/>
            <a:ext cx="994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Labels &amp;</a:t>
            </a:r>
          </a:p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predictions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cxnSp>
        <p:nvCxnSpPr>
          <p:cNvPr id="135" name="Straight Arrow Connector 134"/>
          <p:cNvCxnSpPr/>
          <p:nvPr/>
        </p:nvCxnSpPr>
        <p:spPr>
          <a:xfrm flipV="1">
            <a:off x="6241696" y="1212709"/>
            <a:ext cx="1542175" cy="1121421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 rot="19416082">
            <a:off x="6945372" y="1615960"/>
            <a:ext cx="652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  <a:latin typeface="Gill Sans"/>
                <a:cs typeface="Gill Sans"/>
              </a:rPr>
              <a:t>C</a:t>
            </a:r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hurn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473191" y="2529082"/>
            <a:ext cx="2752086" cy="3279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Gill Sans"/>
                <a:cs typeface="Gill Sans"/>
              </a:rPr>
              <a:t>Pool Manager</a:t>
            </a:r>
            <a:endParaRPr lang="en-US" sz="1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582716" y="3380171"/>
            <a:ext cx="861795" cy="28369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rgbClr val="7F7F7F"/>
                </a:solidFill>
                <a:latin typeface="Gill Sans"/>
                <a:cs typeface="Gill Sans"/>
              </a:rPr>
              <a:t>Mitigator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515677" y="3380171"/>
            <a:ext cx="1005086" cy="28369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Maintainer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6241696" y="2334130"/>
            <a:ext cx="0" cy="194953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6005918" y="2857051"/>
            <a:ext cx="0" cy="164243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5400000">
            <a:off x="8072615" y="2969192"/>
            <a:ext cx="1002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Gill Sans"/>
                <a:cs typeface="Gill Sans"/>
              </a:rPr>
              <a:t>LifeGuard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7419" y="5789691"/>
            <a:ext cx="689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User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88971" y="148056"/>
            <a:ext cx="1754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</a:rPr>
              <a:t>Retainer Pool Slots</a:t>
            </a:r>
            <a:endParaRPr lang="en-US" sz="1600" dirty="0">
              <a:solidFill>
                <a:srgbClr val="7F7F7F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594020" y="4671969"/>
            <a:ext cx="822816" cy="28369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Uniform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527551" y="4671969"/>
            <a:ext cx="735130" cy="28369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Hybrid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403181" y="4671969"/>
            <a:ext cx="735130" cy="28369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Active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cxnSp>
        <p:nvCxnSpPr>
          <p:cNvPr id="65" name="Straight Arrow Connector 64"/>
          <p:cNvCxnSpPr>
            <a:stCxn id="100" idx="0"/>
            <a:endCxn id="93" idx="2"/>
          </p:cNvCxnSpPr>
          <p:nvPr/>
        </p:nvCxnSpPr>
        <p:spPr>
          <a:xfrm flipV="1">
            <a:off x="6862862" y="5120409"/>
            <a:ext cx="0" cy="202782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7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6210"/>
            <a:ext cx="8229600" cy="523469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err="1" smtClean="0"/>
              <a:t>AMPCrowd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https://amplab.github.io/ampcrowd</a:t>
            </a:r>
            <a:r>
              <a:rPr lang="en-US" dirty="0" smtClean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Python</a:t>
            </a:r>
            <a:r>
              <a:rPr lang="en-US" dirty="0"/>
              <a:t>/</a:t>
            </a:r>
            <a:r>
              <a:rPr lang="en-US" dirty="0" err="1"/>
              <a:t>Django</a:t>
            </a:r>
            <a:r>
              <a:rPr lang="en-US" dirty="0"/>
              <a:t>/</a:t>
            </a:r>
            <a:r>
              <a:rPr lang="en-US" dirty="0" err="1" smtClean="0"/>
              <a:t>PostgreSQL</a:t>
            </a: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	</a:t>
            </a:r>
            <a:r>
              <a:rPr lang="en-US" b="1" dirty="0" smtClean="0">
                <a:solidFill>
                  <a:srgbClr val="4F81BD"/>
                </a:solidFill>
              </a:rPr>
              <a:t>Declarative API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	Crowd </a:t>
            </a:r>
            <a:r>
              <a:rPr lang="en-US" b="1" dirty="0" smtClean="0">
                <a:solidFill>
                  <a:srgbClr val="4F81BD"/>
                </a:solidFill>
              </a:rPr>
              <a:t>platform-independent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	Automated </a:t>
            </a:r>
            <a:r>
              <a:rPr lang="en-US" b="1" dirty="0" smtClean="0">
                <a:solidFill>
                  <a:srgbClr val="4F81BD"/>
                </a:solidFill>
              </a:rPr>
              <a:t>quality control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	+ All the </a:t>
            </a:r>
            <a:r>
              <a:rPr lang="en-US" b="1" dirty="0" smtClean="0">
                <a:solidFill>
                  <a:srgbClr val="4F81BD"/>
                </a:solidFill>
              </a:rPr>
              <a:t>low-latency </a:t>
            </a:r>
            <a:r>
              <a:rPr lang="en-US" dirty="0" smtClean="0"/>
              <a:t>techniques in this talk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2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Latency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Time</a:t>
            </a:r>
          </a:p>
          <a:p>
            <a:r>
              <a:rPr lang="en-US" dirty="0" smtClean="0"/>
              <a:t>Recruitment Time</a:t>
            </a:r>
          </a:p>
          <a:p>
            <a:r>
              <a:rPr lang="en-US" dirty="0" smtClean="0"/>
              <a:t>Batch Time</a:t>
            </a:r>
          </a:p>
          <a:p>
            <a:r>
              <a:rPr lang="en-US" dirty="0" smtClean="0"/>
              <a:t>Learning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8182"/>
          <a:stretch/>
        </p:blipFill>
        <p:spPr>
          <a:xfrm>
            <a:off x="3653722" y="2802660"/>
            <a:ext cx="5033078" cy="355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9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Latency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Work Time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smtClean="0"/>
              <a:t>Task-dependent </a:t>
            </a:r>
            <a:r>
              <a:rPr lang="en-US" b="1" dirty="0" smtClean="0">
                <a:solidFill>
                  <a:schemeClr val="accent1"/>
                </a:solidFill>
              </a:rPr>
              <a:t>interface</a:t>
            </a:r>
            <a:r>
              <a:rPr lang="en-US" dirty="0" smtClean="0"/>
              <a:t> optimization</a:t>
            </a:r>
          </a:p>
          <a:p>
            <a:pPr marL="0" indent="0">
              <a:buNone/>
            </a:pPr>
            <a:r>
              <a:rPr lang="en-US" b="1" dirty="0" smtClean="0"/>
              <a:t>	</a:t>
            </a:r>
            <a:r>
              <a:rPr lang="en-US" dirty="0" smtClean="0"/>
              <a:t>See </a:t>
            </a:r>
            <a:r>
              <a:rPr lang="en-US" dirty="0"/>
              <a:t>[Marcus et al. 2011</a:t>
            </a:r>
            <a:r>
              <a:rPr lang="en-US" dirty="0" smtClean="0"/>
              <a:t>]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[</a:t>
            </a:r>
            <a:r>
              <a:rPr lang="en-US" dirty="0" err="1"/>
              <a:t>Parameswaran</a:t>
            </a:r>
            <a:r>
              <a:rPr lang="en-US" dirty="0"/>
              <a:t> et al. 2013]</a:t>
            </a:r>
          </a:p>
          <a:p>
            <a:pPr marL="0" indent="0">
              <a:buNone/>
            </a:pPr>
            <a:r>
              <a:rPr lang="en-US" dirty="0" smtClean="0"/>
              <a:t>            [</a:t>
            </a:r>
            <a:r>
              <a:rPr lang="en-US" dirty="0"/>
              <a:t>Krishna et al. 2016</a:t>
            </a:r>
            <a:r>
              <a:rPr lang="en-US" dirty="0" smtClean="0"/>
              <a:t>]</a:t>
            </a:r>
            <a:endParaRPr lang="en-US" b="1" dirty="0" smtClean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Recruitment Time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Batch Time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Learning Time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0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Latency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Work Time</a:t>
            </a:r>
          </a:p>
          <a:p>
            <a:r>
              <a:rPr lang="en-US" b="1" dirty="0" smtClean="0"/>
              <a:t>Recruitment Time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dirty="0" smtClean="0"/>
              <a:t>Retainer Pools and other HCI fun</a:t>
            </a:r>
          </a:p>
          <a:p>
            <a:pPr marL="0" indent="0">
              <a:buNone/>
            </a:pPr>
            <a:r>
              <a:rPr lang="en-US" dirty="0" smtClean="0"/>
              <a:t>    See [Bernstein </a:t>
            </a:r>
            <a:r>
              <a:rPr lang="en-US" dirty="0"/>
              <a:t>et al. 2011</a:t>
            </a:r>
            <a:r>
              <a:rPr lang="en-US" dirty="0" smtClean="0"/>
              <a:t>]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     [</a:t>
            </a:r>
            <a:r>
              <a:rPr lang="en-US" dirty="0" err="1"/>
              <a:t>Bigham</a:t>
            </a:r>
            <a:r>
              <a:rPr lang="en-US" dirty="0"/>
              <a:t> et al. 2013</a:t>
            </a:r>
            <a:r>
              <a:rPr lang="en-US" dirty="0" smtClean="0"/>
              <a:t>]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     [</a:t>
            </a:r>
            <a:r>
              <a:rPr lang="en-US" dirty="0"/>
              <a:t>Gao et al. 2014</a:t>
            </a:r>
            <a:r>
              <a:rPr lang="en-US" dirty="0" smtClean="0"/>
              <a:t>]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Batch Time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Learning Time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63" r="54"/>
          <a:stretch/>
        </p:blipFill>
        <p:spPr>
          <a:xfrm>
            <a:off x="0" y="1271788"/>
            <a:ext cx="9144000" cy="3719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822" y="5467512"/>
            <a:ext cx="3200400" cy="571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473" y="5035712"/>
            <a:ext cx="1435100" cy="1435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41" y="5206447"/>
            <a:ext cx="3259680" cy="109363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7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Latency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Work Time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Recruitment Time</a:t>
            </a:r>
          </a:p>
          <a:p>
            <a:r>
              <a:rPr lang="en-US" b="1" dirty="0" smtClean="0"/>
              <a:t>Batch Time</a:t>
            </a:r>
          </a:p>
          <a:p>
            <a:pPr marL="457200" lvl="1" indent="0">
              <a:buNone/>
            </a:pPr>
            <a:r>
              <a:rPr lang="en-US" dirty="0" smtClean="0"/>
              <a:t>Reduce </a:t>
            </a:r>
            <a:r>
              <a:rPr lang="en-US" dirty="0"/>
              <a:t>t</a:t>
            </a:r>
            <a:r>
              <a:rPr lang="en-US" dirty="0" smtClean="0"/>
              <a:t>ail latency with </a:t>
            </a:r>
            <a:r>
              <a:rPr lang="en-US" b="1" dirty="0" smtClean="0">
                <a:solidFill>
                  <a:schemeClr val="accent1"/>
                </a:solidFill>
              </a:rPr>
              <a:t>straggler mitigation</a:t>
            </a:r>
          </a:p>
          <a:p>
            <a:pPr marL="457200" lvl="1" indent="0">
              <a:buNone/>
            </a:pPr>
            <a:r>
              <a:rPr lang="en-US" dirty="0" smtClean="0"/>
              <a:t>Reduce average latency with </a:t>
            </a:r>
            <a:r>
              <a:rPr lang="en-US" b="1" dirty="0" smtClean="0">
                <a:solidFill>
                  <a:schemeClr val="accent1"/>
                </a:solidFill>
              </a:rPr>
              <a:t>pool maintenance</a:t>
            </a:r>
          </a:p>
          <a:p>
            <a:r>
              <a:rPr lang="en-US" b="1" dirty="0" smtClean="0"/>
              <a:t>Learning Time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smtClean="0"/>
              <a:t>Increase throughput with </a:t>
            </a:r>
            <a:r>
              <a:rPr lang="en-US" b="1" dirty="0" smtClean="0">
                <a:solidFill>
                  <a:schemeClr val="accent1"/>
                </a:solidFill>
              </a:rPr>
              <a:t>hybrid learning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Latency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6295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800" b="1" dirty="0" smtClean="0"/>
          </a:p>
          <a:p>
            <a:pPr marL="0" indent="0" algn="ctr">
              <a:buNone/>
            </a:pPr>
            <a:r>
              <a:rPr lang="en-US" sz="3800" dirty="0" smtClean="0"/>
              <a:t>Key insight: </a:t>
            </a:r>
          </a:p>
          <a:p>
            <a:pPr marL="0" indent="0" algn="ctr">
              <a:buNone/>
            </a:pPr>
            <a:r>
              <a:rPr lang="en-US" sz="3800" b="1" dirty="0" smtClean="0"/>
              <a:t>a</a:t>
            </a:r>
            <a:r>
              <a:rPr lang="en-US" sz="3800" b="1" dirty="0" smtClean="0">
                <a:solidFill>
                  <a:schemeClr val="accent1"/>
                </a:solidFill>
              </a:rPr>
              <a:t> crowd </a:t>
            </a:r>
            <a:r>
              <a:rPr lang="en-US" sz="3800" b="1" dirty="0" smtClean="0"/>
              <a:t>is a</a:t>
            </a:r>
            <a:r>
              <a:rPr lang="en-US" sz="3800" b="1" dirty="0" smtClean="0">
                <a:solidFill>
                  <a:schemeClr val="accent1"/>
                </a:solidFill>
              </a:rPr>
              <a:t> distributed system</a:t>
            </a:r>
            <a:r>
              <a:rPr lang="en-US" sz="3800" b="1" dirty="0" smtClean="0"/>
              <a:t>!</a:t>
            </a:r>
            <a:endParaRPr lang="en-US" sz="3800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4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Reducing Batch Time</a:t>
            </a:r>
            <a:endParaRPr lang="en-US" dirty="0"/>
          </a:p>
        </p:txBody>
      </p:sp>
      <p:pic>
        <p:nvPicPr>
          <p:cNvPr id="4" name="Picture 3" descr="dist_kraska_wor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399199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Batch </a:t>
            </a:r>
            <a:r>
              <a:rPr lang="en-US" dirty="0" smtClean="0"/>
              <a:t>Time: Tail Latency</a:t>
            </a:r>
            <a:endParaRPr lang="en-US" dirty="0"/>
          </a:p>
        </p:txBody>
      </p:sp>
      <p:pic>
        <p:nvPicPr>
          <p:cNvPr id="4" name="Picture 3" descr="dist_kraska_wor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39919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H="1">
            <a:off x="4849090" y="1802306"/>
            <a:ext cx="3725887" cy="922422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urved Connector 5"/>
          <p:cNvCxnSpPr/>
          <p:nvPr/>
        </p:nvCxnSpPr>
        <p:spPr>
          <a:xfrm rot="16200000" flipV="1">
            <a:off x="5657275" y="3706094"/>
            <a:ext cx="2690088" cy="1004452"/>
          </a:xfrm>
          <a:prstGeom prst="curvedConnector3">
            <a:avLst>
              <a:gd name="adj1" fmla="val 50000"/>
            </a:avLst>
          </a:prstGeom>
          <a:ln w="571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37879" y="5423899"/>
            <a:ext cx="1333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Long tail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8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Batch Time: Tail Latency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57200" y="1500236"/>
            <a:ext cx="1659071" cy="1060613"/>
            <a:chOff x="640862" y="2015940"/>
            <a:chExt cx="8229600" cy="4525963"/>
          </a:xfrm>
        </p:grpSpPr>
        <p:pic>
          <p:nvPicPr>
            <p:cNvPr id="9" name="Content Placeholder 3"/>
            <p:cNvPicPr>
              <a:picLocks noChangeAspect="1"/>
            </p:cNvPicPr>
            <p:nvPr/>
          </p:nvPicPr>
          <p:blipFill>
            <a:blip r:embed="rId3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80921" y="4467796"/>
              <a:ext cx="1289541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N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57200" y="2671347"/>
            <a:ext cx="1659074" cy="1060613"/>
            <a:chOff x="457200" y="2671347"/>
            <a:chExt cx="1659074" cy="106061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b="14763"/>
            <a:stretch/>
          </p:blipFill>
          <p:spPr>
            <a:xfrm>
              <a:off x="457200" y="2671347"/>
              <a:ext cx="1659071" cy="1060613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1722382" y="3250868"/>
              <a:ext cx="393892" cy="287539"/>
              <a:chOff x="6916616" y="4467795"/>
              <a:chExt cx="1953846" cy="1227016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6916616" y="5206349"/>
                <a:ext cx="605693" cy="48846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580921" y="4467796"/>
                <a:ext cx="1289541" cy="48846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Gotham Bold"/>
                    <a:cs typeface="Gotham Bold"/>
                  </a:rPr>
                  <a:t>Y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7580923" y="5206349"/>
                <a:ext cx="1289539" cy="48846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Gotham Bold"/>
                    <a:cs typeface="Gotham Bold"/>
                  </a:rPr>
                  <a:t>N</a:t>
                </a: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6934566" y="4467795"/>
                <a:ext cx="605693" cy="48846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457203" y="4062726"/>
            <a:ext cx="1659071" cy="1058302"/>
            <a:chOff x="457203" y="4062726"/>
            <a:chExt cx="1659071" cy="105830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5"/>
            <a:srcRect t="9574" b="5374"/>
            <a:stretch/>
          </p:blipFill>
          <p:spPr>
            <a:xfrm>
              <a:off x="457203" y="4062726"/>
              <a:ext cx="1659071" cy="1058302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1722382" y="4637294"/>
              <a:ext cx="393892" cy="287539"/>
              <a:chOff x="6916616" y="4467795"/>
              <a:chExt cx="1953846" cy="122701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6916616" y="5206349"/>
                <a:ext cx="605693" cy="48846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580921" y="4467796"/>
                <a:ext cx="1289541" cy="48846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Gotham Bold"/>
                    <a:cs typeface="Gotham Bold"/>
                  </a:rPr>
                  <a:t>Y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580923" y="5206349"/>
                <a:ext cx="1289539" cy="48846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Gotham Bold"/>
                    <a:cs typeface="Gotham Bold"/>
                  </a:rPr>
                  <a:t>N</a:t>
                </a: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6934566" y="4467795"/>
                <a:ext cx="605693" cy="48846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Rectangle 45"/>
          <p:cNvSpPr/>
          <p:nvPr/>
        </p:nvSpPr>
        <p:spPr>
          <a:xfrm>
            <a:off x="2286001" y="1766453"/>
            <a:ext cx="1743364" cy="4689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286001" y="3016370"/>
            <a:ext cx="2055090" cy="4689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286001" y="4341371"/>
            <a:ext cx="5992090" cy="4689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8312726" y="1500236"/>
            <a:ext cx="0" cy="5161491"/>
          </a:xfrm>
          <a:prstGeom prst="line">
            <a:avLst/>
          </a:prstGeom>
          <a:ln w="571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Batch Time: Tail Latency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57200" y="1500236"/>
            <a:ext cx="1659071" cy="1060613"/>
            <a:chOff x="640862" y="2015940"/>
            <a:chExt cx="8229600" cy="4525963"/>
          </a:xfrm>
        </p:grpSpPr>
        <p:pic>
          <p:nvPicPr>
            <p:cNvPr id="9" name="Content Placeholder 3"/>
            <p:cNvPicPr>
              <a:picLocks noChangeAspect="1"/>
            </p:cNvPicPr>
            <p:nvPr/>
          </p:nvPicPr>
          <p:blipFill>
            <a:blip r:embed="rId3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80921" y="4467796"/>
              <a:ext cx="1289541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N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57200" y="2671347"/>
            <a:ext cx="1659074" cy="1060613"/>
            <a:chOff x="457200" y="2671347"/>
            <a:chExt cx="1659074" cy="106061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b="14763"/>
            <a:stretch/>
          </p:blipFill>
          <p:spPr>
            <a:xfrm>
              <a:off x="457200" y="2671347"/>
              <a:ext cx="1659071" cy="1060613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1722382" y="3250868"/>
              <a:ext cx="393892" cy="287539"/>
              <a:chOff x="6916616" y="4467795"/>
              <a:chExt cx="1953846" cy="1227016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6916616" y="5206349"/>
                <a:ext cx="605693" cy="48846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580921" y="4467796"/>
                <a:ext cx="1289541" cy="48846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Gotham Bold"/>
                    <a:cs typeface="Gotham Bold"/>
                  </a:rPr>
                  <a:t>Y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7580923" y="5206349"/>
                <a:ext cx="1289539" cy="48846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Gotham Bold"/>
                    <a:cs typeface="Gotham Bold"/>
                  </a:rPr>
                  <a:t>N</a:t>
                </a: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6934566" y="4467795"/>
                <a:ext cx="605693" cy="48846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457203" y="4062726"/>
            <a:ext cx="1659071" cy="1058302"/>
            <a:chOff x="457203" y="4062726"/>
            <a:chExt cx="1659071" cy="105830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5"/>
            <a:srcRect t="9574" b="5374"/>
            <a:stretch/>
          </p:blipFill>
          <p:spPr>
            <a:xfrm>
              <a:off x="457203" y="4062726"/>
              <a:ext cx="1659071" cy="1058302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1722382" y="4637294"/>
              <a:ext cx="393892" cy="287539"/>
              <a:chOff x="6916616" y="4467795"/>
              <a:chExt cx="1953846" cy="122701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6916616" y="5206349"/>
                <a:ext cx="605693" cy="48846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580921" y="4467796"/>
                <a:ext cx="1289541" cy="48846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Gotham Bold"/>
                    <a:cs typeface="Gotham Bold"/>
                  </a:rPr>
                  <a:t>Y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580923" y="5206349"/>
                <a:ext cx="1289539" cy="48846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Gotham Bold"/>
                    <a:cs typeface="Gotham Bold"/>
                  </a:rPr>
                  <a:t>N</a:t>
                </a: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6934566" y="4467795"/>
                <a:ext cx="605693" cy="48846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457200" y="5450490"/>
            <a:ext cx="1659071" cy="1058302"/>
            <a:chOff x="457203" y="4062726"/>
            <a:chExt cx="1659071" cy="105830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5"/>
            <a:srcRect t="9574" b="5374"/>
            <a:stretch/>
          </p:blipFill>
          <p:spPr>
            <a:xfrm>
              <a:off x="457203" y="4062726"/>
              <a:ext cx="1659071" cy="1058302"/>
            </a:xfrm>
            <a:prstGeom prst="rect">
              <a:avLst/>
            </a:prstGeom>
          </p:spPr>
        </p:pic>
        <p:grpSp>
          <p:nvGrpSpPr>
            <p:cNvPr id="41" name="Group 40"/>
            <p:cNvGrpSpPr/>
            <p:nvPr/>
          </p:nvGrpSpPr>
          <p:grpSpPr>
            <a:xfrm>
              <a:off x="1722382" y="4637294"/>
              <a:ext cx="393892" cy="287539"/>
              <a:chOff x="6916616" y="4467795"/>
              <a:chExt cx="1953846" cy="1227016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6916616" y="5206349"/>
                <a:ext cx="605693" cy="48846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7580921" y="4467796"/>
                <a:ext cx="1289541" cy="48846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Gotham Bold"/>
                    <a:cs typeface="Gotham Bold"/>
                  </a:rPr>
                  <a:t>Y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580923" y="5206349"/>
                <a:ext cx="1289539" cy="48846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Gotham Bold"/>
                    <a:cs typeface="Gotham Bold"/>
                  </a:rPr>
                  <a:t>N</a:t>
                </a:r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6934566" y="4467795"/>
                <a:ext cx="605693" cy="48846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Rectangle 45"/>
          <p:cNvSpPr/>
          <p:nvPr/>
        </p:nvSpPr>
        <p:spPr>
          <a:xfrm>
            <a:off x="2286001" y="1766453"/>
            <a:ext cx="1743364" cy="4689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286001" y="3016370"/>
            <a:ext cx="2055090" cy="4689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286001" y="4341371"/>
            <a:ext cx="2493816" cy="4689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286001" y="5790560"/>
            <a:ext cx="2470726" cy="4689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779817" y="1500236"/>
            <a:ext cx="0" cy="5161491"/>
          </a:xfrm>
          <a:prstGeom prst="line">
            <a:avLst/>
          </a:prstGeom>
          <a:ln w="571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ross 5"/>
          <p:cNvSpPr/>
          <p:nvPr/>
        </p:nvSpPr>
        <p:spPr>
          <a:xfrm rot="2616182">
            <a:off x="4322617" y="4110824"/>
            <a:ext cx="914400" cy="914400"/>
          </a:xfrm>
          <a:prstGeom prst="plus">
            <a:avLst>
              <a:gd name="adj" fmla="val 35101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261851" y="1569820"/>
            <a:ext cx="23841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Bariol Bold"/>
                <a:cs typeface="Bariol Bold"/>
              </a:rPr>
              <a:t>Straggler</a:t>
            </a:r>
          </a:p>
          <a:p>
            <a:pPr algn="ctr"/>
            <a:r>
              <a:rPr lang="en-US" sz="4400" dirty="0" smtClean="0">
                <a:latin typeface="Bariol Bold"/>
                <a:cs typeface="Bariol Bold"/>
              </a:rPr>
              <a:t>mitigation</a:t>
            </a:r>
            <a:endParaRPr lang="en-US" sz="4400" dirty="0">
              <a:latin typeface="Bariol Bold"/>
              <a:cs typeface="Bariol 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61850" y="3016370"/>
            <a:ext cx="365124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[Dean et al. 2008]</a:t>
            </a:r>
          </a:p>
          <a:p>
            <a:r>
              <a:rPr lang="en-US" sz="2200" dirty="0" smtClean="0"/>
              <a:t>[</a:t>
            </a:r>
            <a:r>
              <a:rPr lang="en-US" sz="2200" dirty="0" err="1" smtClean="0"/>
              <a:t>Zaharia</a:t>
            </a:r>
            <a:r>
              <a:rPr lang="en-US" sz="2200" dirty="0" smtClean="0"/>
              <a:t> et al. 2008]</a:t>
            </a:r>
          </a:p>
          <a:p>
            <a:r>
              <a:rPr lang="en-US" sz="2200" dirty="0" smtClean="0"/>
              <a:t>[</a:t>
            </a:r>
            <a:r>
              <a:rPr lang="en-US" sz="2200" dirty="0" err="1" smtClean="0"/>
              <a:t>Ananthanarayanan</a:t>
            </a:r>
            <a:r>
              <a:rPr lang="en-US" sz="2200" dirty="0" smtClean="0"/>
              <a:t> </a:t>
            </a:r>
            <a:r>
              <a:rPr lang="en-US" sz="2200" dirty="0"/>
              <a:t>et al. </a:t>
            </a:r>
            <a:r>
              <a:rPr lang="en-US" sz="2200" dirty="0" smtClean="0"/>
              <a:t>2010]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Batch Time: Tail Latency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36</a:t>
            </a:fld>
            <a:endParaRPr lang="en-US"/>
          </a:p>
        </p:txBody>
      </p:sp>
      <p:sp>
        <p:nvSpPr>
          <p:cNvPr id="5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Subtleties: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b="1" dirty="0" smtClean="0">
                <a:solidFill>
                  <a:schemeClr val="accent1"/>
                </a:solidFill>
              </a:rPr>
              <a:t>Interface</a:t>
            </a:r>
            <a:r>
              <a:rPr lang="en-US" dirty="0" smtClean="0"/>
              <a:t>. Make the experience less jarring for workers.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b="1" dirty="0" smtClean="0">
                <a:solidFill>
                  <a:schemeClr val="accent1"/>
                </a:solidFill>
              </a:rPr>
              <a:t>Cost</a:t>
            </a:r>
            <a:r>
              <a:rPr lang="en-US" dirty="0" smtClean="0"/>
              <a:t>. When to pay? What’s the overhead?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6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Reducing Batch Time: Avg. Latency</a:t>
            </a:r>
            <a:endParaRPr lang="en-US" dirty="0"/>
          </a:p>
        </p:txBody>
      </p:sp>
      <p:pic>
        <p:nvPicPr>
          <p:cNvPr id="4" name="Picture 3" descr="dist_kraska_wor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3991990"/>
          </a:xfrm>
          <a:prstGeom prst="rect">
            <a:avLst/>
          </a:prstGeom>
        </p:spPr>
      </p:pic>
      <p:cxnSp>
        <p:nvCxnSpPr>
          <p:cNvPr id="6" name="Curved Connector 5"/>
          <p:cNvCxnSpPr>
            <a:stCxn id="7" idx="0"/>
          </p:cNvCxnSpPr>
          <p:nvPr/>
        </p:nvCxnSpPr>
        <p:spPr>
          <a:xfrm rot="5400000" flipH="1" flipV="1">
            <a:off x="2572131" y="4003760"/>
            <a:ext cx="1212258" cy="2302574"/>
          </a:xfrm>
          <a:prstGeom prst="curvedConnector2">
            <a:avLst/>
          </a:prstGeom>
          <a:ln w="571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7310" y="5761176"/>
            <a:ext cx="2619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Slow average speed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119910" y="3151908"/>
            <a:ext cx="3209637" cy="0"/>
          </a:xfrm>
          <a:prstGeom prst="line">
            <a:avLst/>
          </a:prstGeom>
          <a:ln w="57150" cmpd="sng">
            <a:solidFill>
              <a:srgbClr val="C0504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329547" y="3151908"/>
            <a:ext cx="0" cy="1397002"/>
          </a:xfrm>
          <a:prstGeom prst="line">
            <a:avLst/>
          </a:prstGeom>
          <a:ln w="57150" cmpd="sng">
            <a:solidFill>
              <a:srgbClr val="C0504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1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Track worker speeds and </a:t>
            </a:r>
            <a:r>
              <a:rPr lang="en-US" b="1" dirty="0" smtClean="0">
                <a:solidFill>
                  <a:srgbClr val="4F81BD"/>
                </a:solidFill>
              </a:rPr>
              <a:t>release slow workers</a:t>
            </a:r>
            <a:r>
              <a:rPr lang="en-US" dirty="0" smtClean="0"/>
              <a:t>!</a:t>
            </a:r>
            <a:endParaRPr lang="en-US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Batch Time: Avg. Latency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400989" y="2657716"/>
            <a:ext cx="4342023" cy="2544669"/>
            <a:chOff x="5327816" y="136072"/>
            <a:chExt cx="2419184" cy="1206290"/>
          </a:xfrm>
        </p:grpSpPr>
        <p:sp>
          <p:nvSpPr>
            <p:cNvPr id="5" name="Rectangle 4"/>
            <p:cNvSpPr/>
            <p:nvPr/>
          </p:nvSpPr>
          <p:spPr>
            <a:xfrm>
              <a:off x="5327816" y="136072"/>
              <a:ext cx="2419184" cy="12062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6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90911" y="501866"/>
              <a:ext cx="592085" cy="7006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Worker</a:t>
              </a:r>
              <a:r>
                <a: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1</a:t>
              </a:r>
              <a:br>
                <a: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rPr>
              </a:br>
              <a:endParaRPr lang="en-US" sz="1400" baseline="-25000" dirty="0" smtClean="0">
                <a:solidFill>
                  <a:srgbClr val="7F7F7F"/>
                </a:solidFill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490912" y="771853"/>
              <a:ext cx="595718" cy="430926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latin typeface="Gill Sans"/>
                  <a:cs typeface="Gill Sans"/>
                </a:rPr>
                <a:t>Avg. Speed:</a:t>
              </a:r>
            </a:p>
            <a:p>
              <a:pPr algn="ctr"/>
              <a:r>
                <a:rPr lang="en-US" sz="1400" dirty="0" smtClean="0">
                  <a:latin typeface="Gill Sans"/>
                  <a:cs typeface="Gill Sans"/>
                </a:rPr>
                <a:t>4 s / task</a:t>
              </a:r>
              <a:endParaRPr lang="en-US" sz="1400" dirty="0"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219595" y="501866"/>
              <a:ext cx="592085" cy="7006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Worker</a:t>
              </a:r>
              <a:r>
                <a: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2</a:t>
              </a:r>
              <a:endParaRPr lang="en-US" sz="1400" baseline="-25000" dirty="0">
                <a:solidFill>
                  <a:srgbClr val="7F7F7F"/>
                </a:solidFill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15962" y="781781"/>
              <a:ext cx="595718" cy="430926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Gill Sans"/>
                  <a:cs typeface="Gill Sans"/>
                </a:rPr>
                <a:t>Avg. </a:t>
              </a:r>
              <a:r>
                <a:rPr lang="en-US" sz="1400" dirty="0" smtClean="0">
                  <a:latin typeface="Gill Sans"/>
                  <a:cs typeface="Gill Sans"/>
                </a:rPr>
                <a:t>Speed</a:t>
              </a:r>
              <a:r>
                <a:rPr lang="en-US" sz="1400" dirty="0">
                  <a:latin typeface="Gill Sans"/>
                  <a:cs typeface="Gill Sans"/>
                </a:rPr>
                <a:t>:</a:t>
              </a:r>
            </a:p>
            <a:p>
              <a:pPr algn="ctr"/>
              <a:r>
                <a:rPr lang="en-US" sz="1400" dirty="0" smtClean="0">
                  <a:latin typeface="Gill Sans"/>
                  <a:cs typeface="Gill Sans"/>
                </a:rPr>
                <a:t>6 </a:t>
              </a:r>
              <a:r>
                <a:rPr lang="en-US" sz="1400" dirty="0">
                  <a:latin typeface="Gill Sans"/>
                  <a:cs typeface="Gill Sans"/>
                </a:rPr>
                <a:t>s / </a:t>
              </a:r>
              <a:r>
                <a:rPr lang="en-US" sz="1400" dirty="0" smtClean="0">
                  <a:latin typeface="Gill Sans"/>
                  <a:cs typeface="Gill Sans"/>
                </a:rPr>
                <a:t>task</a:t>
              </a:r>
              <a:endParaRPr lang="en-US" sz="1400" dirty="0"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944645" y="501866"/>
              <a:ext cx="592085" cy="7006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Worker</a:t>
              </a:r>
              <a:r>
                <a: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3</a:t>
              </a:r>
              <a:endParaRPr lang="en-US" sz="1400" baseline="-25000" dirty="0">
                <a:solidFill>
                  <a:srgbClr val="7F7F7F"/>
                </a:solidFill>
                <a:latin typeface="Gill Sans"/>
                <a:cs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941012" y="781781"/>
              <a:ext cx="595718" cy="430926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Gill Sans"/>
                  <a:cs typeface="Gill Sans"/>
                </a:rPr>
                <a:t>Avg. Speed:</a:t>
              </a:r>
            </a:p>
            <a:p>
              <a:pPr algn="ctr"/>
              <a:r>
                <a:rPr lang="en-US" sz="1400" dirty="0" smtClean="0">
                  <a:latin typeface="Gill Sans"/>
                  <a:cs typeface="Gill Sans"/>
                </a:rPr>
                <a:t>10 m </a:t>
              </a:r>
              <a:r>
                <a:rPr lang="en-US" sz="1400" dirty="0">
                  <a:latin typeface="Gill Sans"/>
                  <a:cs typeface="Gill Sans"/>
                </a:rPr>
                <a:t>/ </a:t>
              </a:r>
              <a:r>
                <a:rPr lang="en-US" sz="1400" dirty="0" smtClean="0">
                  <a:latin typeface="Gill Sans"/>
                  <a:cs typeface="Gill Sans"/>
                </a:rPr>
                <a:t>task</a:t>
              </a:r>
              <a:endParaRPr lang="en-US" sz="1400" dirty="0">
                <a:latin typeface="Gill Sans"/>
                <a:cs typeface="Gill San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00990" y="186402"/>
              <a:ext cx="2269603" cy="248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7F7F7F"/>
                  </a:solidFill>
                </a:rPr>
                <a:t>Current Crowd Worker Pool</a:t>
              </a:r>
              <a:endParaRPr lang="en-US" sz="2800" dirty="0">
                <a:solidFill>
                  <a:srgbClr val="7F7F7F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197868" y="5629782"/>
            <a:ext cx="4748265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"/>
                <a:ea typeface="Zapf Dingbats"/>
                <a:cs typeface="Gill Sans"/>
                <a:sym typeface="Zapf Dingbats"/>
              </a:rPr>
              <a:t>We call this “</a:t>
            </a:r>
            <a:r>
              <a:rPr lang="en-US" sz="2400" b="1" dirty="0" smtClean="0">
                <a:solidFill>
                  <a:srgbClr val="4F81BD"/>
                </a:solidFill>
                <a:latin typeface="Gill Sans"/>
                <a:ea typeface="Zapf Dingbats"/>
                <a:cs typeface="Gill Sans"/>
                <a:sym typeface="Zapf Dingbats"/>
              </a:rPr>
              <a:t>Pool Maintenance</a:t>
            </a:r>
            <a:r>
              <a:rPr lang="en-US" sz="2400" dirty="0" smtClean="0">
                <a:solidFill>
                  <a:srgbClr val="000000"/>
                </a:solidFill>
                <a:latin typeface="Gill Sans"/>
                <a:ea typeface="Zapf Dingbats"/>
                <a:cs typeface="Gill Sans"/>
                <a:sym typeface="Zapf Dingbats"/>
              </a:rPr>
              <a:t>”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Track worker speeds and </a:t>
            </a:r>
            <a:r>
              <a:rPr lang="en-US" b="1" dirty="0" smtClean="0">
                <a:solidFill>
                  <a:srgbClr val="4F81BD"/>
                </a:solidFill>
              </a:rPr>
              <a:t>release slow workers</a:t>
            </a:r>
            <a:r>
              <a:rPr lang="en-US" dirty="0" smtClean="0"/>
              <a:t>!</a:t>
            </a:r>
            <a:endParaRPr lang="en-US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Batch Time: Avg. Latency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400988" y="2657716"/>
            <a:ext cx="4342024" cy="2544669"/>
            <a:chOff x="2204250" y="2657716"/>
            <a:chExt cx="4342024" cy="2544669"/>
          </a:xfrm>
        </p:grpSpPr>
        <p:grpSp>
          <p:nvGrpSpPr>
            <p:cNvPr id="4" name="Group 3"/>
            <p:cNvGrpSpPr/>
            <p:nvPr/>
          </p:nvGrpSpPr>
          <p:grpSpPr>
            <a:xfrm>
              <a:off x="2204250" y="2657716"/>
              <a:ext cx="4342023" cy="2544669"/>
              <a:chOff x="5327816" y="136072"/>
              <a:chExt cx="2419184" cy="120629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5327816" y="136072"/>
                <a:ext cx="2419184" cy="12062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1600" dirty="0">
                  <a:solidFill>
                    <a:srgbClr val="000000"/>
                  </a:solidFill>
                  <a:latin typeface="Gill Sans"/>
                  <a:cs typeface="Gill Sans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5490911" y="501866"/>
                <a:ext cx="592085" cy="7006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400" dirty="0" smtClean="0">
                    <a:solidFill>
                      <a:srgbClr val="7F7F7F"/>
                    </a:solidFill>
                    <a:latin typeface="Gill Sans"/>
                    <a:cs typeface="Gill Sans"/>
                  </a:rPr>
                  <a:t>Worker</a:t>
                </a:r>
                <a:r>
                  <a:rPr lang="en-US" sz="1400" baseline="-25000" dirty="0" smtClean="0">
                    <a:solidFill>
                      <a:srgbClr val="7F7F7F"/>
                    </a:solidFill>
                    <a:latin typeface="Gill Sans"/>
                    <a:cs typeface="Gill Sans"/>
                  </a:rPr>
                  <a:t>1</a:t>
                </a:r>
                <a:br>
                  <a:rPr lang="en-US" sz="1400" baseline="-25000" dirty="0" smtClean="0">
                    <a:solidFill>
                      <a:srgbClr val="7F7F7F"/>
                    </a:solidFill>
                    <a:latin typeface="Gill Sans"/>
                    <a:cs typeface="Gill Sans"/>
                  </a:rPr>
                </a:br>
                <a:endPara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490912" y="771853"/>
                <a:ext cx="595718" cy="430926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dirty="0" smtClean="0">
                    <a:latin typeface="Gill Sans"/>
                    <a:cs typeface="Gill Sans"/>
                  </a:rPr>
                  <a:t>Avg. Speed:</a:t>
                </a:r>
              </a:p>
              <a:p>
                <a:pPr algn="ctr"/>
                <a:r>
                  <a:rPr lang="en-US" sz="1400" dirty="0" smtClean="0">
                    <a:latin typeface="Gill Sans"/>
                    <a:cs typeface="Gill Sans"/>
                  </a:rPr>
                  <a:t>4 s / task</a:t>
                </a:r>
                <a:endParaRPr lang="en-US" sz="1400" dirty="0">
                  <a:latin typeface="Gill Sans"/>
                  <a:cs typeface="Gill Sans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6219595" y="501866"/>
                <a:ext cx="592085" cy="7006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400" dirty="0" smtClean="0">
                    <a:solidFill>
                      <a:srgbClr val="7F7F7F"/>
                    </a:solidFill>
                    <a:latin typeface="Gill Sans"/>
                    <a:cs typeface="Gill Sans"/>
                  </a:rPr>
                  <a:t>Worker</a:t>
                </a:r>
                <a:r>
                  <a:rPr lang="en-US" sz="1400" baseline="-25000" dirty="0" smtClean="0">
                    <a:solidFill>
                      <a:srgbClr val="7F7F7F"/>
                    </a:solidFill>
                    <a:latin typeface="Gill Sans"/>
                    <a:cs typeface="Gill Sans"/>
                  </a:rPr>
                  <a:t>2</a:t>
                </a:r>
                <a:endParaRPr lang="en-US" sz="1400" baseline="-25000" dirty="0">
                  <a:solidFill>
                    <a:srgbClr val="7F7F7F"/>
                  </a:solidFill>
                  <a:latin typeface="Gill Sans"/>
                  <a:cs typeface="Gill Sans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215962" y="781781"/>
                <a:ext cx="595718" cy="430926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dirty="0">
                    <a:latin typeface="Gill Sans"/>
                    <a:cs typeface="Gill Sans"/>
                  </a:rPr>
                  <a:t>Avg. </a:t>
                </a:r>
                <a:r>
                  <a:rPr lang="en-US" sz="1400" dirty="0" smtClean="0">
                    <a:latin typeface="Gill Sans"/>
                    <a:cs typeface="Gill Sans"/>
                  </a:rPr>
                  <a:t>Speed</a:t>
                </a:r>
                <a:r>
                  <a:rPr lang="en-US" sz="1400" dirty="0">
                    <a:latin typeface="Gill Sans"/>
                    <a:cs typeface="Gill Sans"/>
                  </a:rPr>
                  <a:t>:</a:t>
                </a:r>
              </a:p>
              <a:p>
                <a:pPr algn="ctr"/>
                <a:r>
                  <a:rPr lang="en-US" sz="1400" dirty="0" smtClean="0">
                    <a:latin typeface="Gill Sans"/>
                    <a:cs typeface="Gill Sans"/>
                  </a:rPr>
                  <a:t>6 </a:t>
                </a:r>
                <a:r>
                  <a:rPr lang="en-US" sz="1400" dirty="0">
                    <a:latin typeface="Gill Sans"/>
                    <a:cs typeface="Gill Sans"/>
                  </a:rPr>
                  <a:t>s / </a:t>
                </a:r>
                <a:r>
                  <a:rPr lang="en-US" sz="1400" dirty="0" smtClean="0">
                    <a:latin typeface="Gill Sans"/>
                    <a:cs typeface="Gill Sans"/>
                  </a:rPr>
                  <a:t>task</a:t>
                </a:r>
                <a:endParaRPr lang="en-US" sz="1400" dirty="0">
                  <a:latin typeface="Gill Sans"/>
                  <a:cs typeface="Gill Sans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944645" y="501866"/>
                <a:ext cx="592085" cy="7006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400" dirty="0" smtClean="0">
                    <a:solidFill>
                      <a:srgbClr val="7F7F7F"/>
                    </a:solidFill>
                    <a:latin typeface="Gill Sans"/>
                    <a:cs typeface="Gill Sans"/>
                  </a:rPr>
                  <a:t>Worker</a:t>
                </a:r>
                <a:r>
                  <a:rPr lang="en-US" sz="1400" baseline="-25000" dirty="0" smtClean="0">
                    <a:solidFill>
                      <a:srgbClr val="7F7F7F"/>
                    </a:solidFill>
                    <a:latin typeface="Gill Sans"/>
                    <a:cs typeface="Gill Sans"/>
                  </a:rPr>
                  <a:t>3</a:t>
                </a:r>
                <a:endParaRPr lang="en-US" sz="1400" baseline="-25000" dirty="0">
                  <a:solidFill>
                    <a:srgbClr val="7F7F7F"/>
                  </a:solidFill>
                  <a:latin typeface="Gill Sans"/>
                  <a:cs typeface="Gill Sans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941012" y="781781"/>
                <a:ext cx="595718" cy="430926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dirty="0">
                    <a:latin typeface="Gill Sans"/>
                    <a:cs typeface="Gill Sans"/>
                  </a:rPr>
                  <a:t>Avg. Speed:</a:t>
                </a:r>
              </a:p>
              <a:p>
                <a:pPr algn="ctr"/>
                <a:r>
                  <a:rPr lang="en-US" sz="1400" dirty="0" smtClean="0">
                    <a:latin typeface="Gill Sans"/>
                    <a:cs typeface="Gill Sans"/>
                  </a:rPr>
                  <a:t>10 m </a:t>
                </a:r>
                <a:r>
                  <a:rPr lang="en-US" sz="1400" dirty="0">
                    <a:latin typeface="Gill Sans"/>
                    <a:cs typeface="Gill Sans"/>
                  </a:rPr>
                  <a:t>/ </a:t>
                </a:r>
                <a:r>
                  <a:rPr lang="en-US" sz="1400" dirty="0" smtClean="0">
                    <a:latin typeface="Gill Sans"/>
                    <a:cs typeface="Gill Sans"/>
                  </a:rPr>
                  <a:t>task</a:t>
                </a:r>
                <a:endParaRPr lang="en-US" sz="1400" dirty="0">
                  <a:latin typeface="Gill Sans"/>
                  <a:cs typeface="Gill San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400994" y="186402"/>
                <a:ext cx="2269603" cy="2480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7F7F7F"/>
                    </a:solidFill>
                  </a:rPr>
                  <a:t>Current Crowd Worker Pool</a:t>
                </a:r>
                <a:endParaRPr lang="en-US" sz="2800" dirty="0">
                  <a:solidFill>
                    <a:srgbClr val="7F7F7F"/>
                  </a:solidFill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5952518" y="3136971"/>
              <a:ext cx="59375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  <a:latin typeface="Gill Sans"/>
                  <a:ea typeface="Zapf Dingbats"/>
                  <a:cs typeface="Gill Sans"/>
                  <a:sym typeface="Zapf Dingbats"/>
                </a:rPr>
                <a:t>✗</a:t>
              </a:r>
              <a:endParaRPr lang="en-US" sz="320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939306" y="5367781"/>
            <a:ext cx="3265388" cy="923330"/>
            <a:chOff x="1733768" y="5540956"/>
            <a:chExt cx="3265388" cy="923330"/>
          </a:xfrm>
        </p:grpSpPr>
        <p:sp>
          <p:nvSpPr>
            <p:cNvPr id="19" name="TextBox 18"/>
            <p:cNvSpPr txBox="1"/>
            <p:nvPr/>
          </p:nvSpPr>
          <p:spPr>
            <a:xfrm>
              <a:off x="1733768" y="5540956"/>
              <a:ext cx="6099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 smtClean="0">
                  <a:solidFill>
                    <a:srgbClr val="FF0000"/>
                  </a:solidFill>
                  <a:latin typeface="Gill Sans"/>
                  <a:ea typeface="Zapf Dingbats"/>
                  <a:cs typeface="Gill Sans"/>
                  <a:sym typeface="Zapf Dingbats"/>
                </a:rPr>
                <a:t>✗</a:t>
              </a:r>
              <a:endParaRPr lang="en-US" sz="24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04250" y="5802957"/>
              <a:ext cx="27949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Gill Sans"/>
                  <a:ea typeface="Zapf Dingbats"/>
                  <a:cs typeface="Gill Sans"/>
                  <a:sym typeface="Zapf Dingbats"/>
                </a:rPr>
                <a:t>= marked for release </a:t>
              </a:r>
              <a:endParaRPr lang="en-US" sz="24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6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5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Track worker speeds and </a:t>
            </a:r>
            <a:r>
              <a:rPr lang="en-US" b="1" dirty="0" smtClean="0">
                <a:solidFill>
                  <a:srgbClr val="4F81BD"/>
                </a:solidFill>
              </a:rPr>
              <a:t>release slow workers</a:t>
            </a:r>
            <a:r>
              <a:rPr lang="en-US" dirty="0" smtClean="0"/>
              <a:t>!</a:t>
            </a:r>
            <a:endParaRPr lang="en-US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Batch Time: Avg. Latency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400989" y="2657716"/>
            <a:ext cx="4342023" cy="2544669"/>
            <a:chOff x="5327816" y="136072"/>
            <a:chExt cx="2419184" cy="1206290"/>
          </a:xfrm>
        </p:grpSpPr>
        <p:sp>
          <p:nvSpPr>
            <p:cNvPr id="5" name="Rectangle 4"/>
            <p:cNvSpPr/>
            <p:nvPr/>
          </p:nvSpPr>
          <p:spPr>
            <a:xfrm>
              <a:off x="5327816" y="136072"/>
              <a:ext cx="2419184" cy="12062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6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90911" y="501866"/>
              <a:ext cx="592085" cy="7006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Worker</a:t>
              </a:r>
              <a:r>
                <a: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1</a:t>
              </a:r>
              <a:br>
                <a: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rPr>
              </a:br>
              <a:endParaRPr lang="en-US" sz="1400" baseline="-25000" dirty="0" smtClean="0">
                <a:solidFill>
                  <a:srgbClr val="7F7F7F"/>
                </a:solidFill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490912" y="771853"/>
              <a:ext cx="595718" cy="430926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latin typeface="Gill Sans"/>
                  <a:cs typeface="Gill Sans"/>
                </a:rPr>
                <a:t>Avg. Speed:</a:t>
              </a:r>
            </a:p>
            <a:p>
              <a:pPr algn="ctr"/>
              <a:r>
                <a:rPr lang="en-US" sz="1400" dirty="0" smtClean="0">
                  <a:latin typeface="Gill Sans"/>
                  <a:cs typeface="Gill Sans"/>
                </a:rPr>
                <a:t>4 s / task</a:t>
              </a:r>
              <a:endParaRPr lang="en-US" sz="1400" dirty="0"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219595" y="501866"/>
              <a:ext cx="592085" cy="7006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Worker</a:t>
              </a:r>
              <a:r>
                <a: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2</a:t>
              </a:r>
              <a:endParaRPr lang="en-US" sz="1400" baseline="-25000" dirty="0">
                <a:solidFill>
                  <a:srgbClr val="7F7F7F"/>
                </a:solidFill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15962" y="781781"/>
              <a:ext cx="595718" cy="430926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Gill Sans"/>
                  <a:cs typeface="Gill Sans"/>
                </a:rPr>
                <a:t>Avg. </a:t>
              </a:r>
              <a:r>
                <a:rPr lang="en-US" sz="1400" dirty="0" smtClean="0">
                  <a:latin typeface="Gill Sans"/>
                  <a:cs typeface="Gill Sans"/>
                </a:rPr>
                <a:t>Speed</a:t>
              </a:r>
              <a:r>
                <a:rPr lang="en-US" sz="1400" dirty="0">
                  <a:latin typeface="Gill Sans"/>
                  <a:cs typeface="Gill Sans"/>
                </a:rPr>
                <a:t>:</a:t>
              </a:r>
            </a:p>
            <a:p>
              <a:pPr algn="ctr"/>
              <a:r>
                <a:rPr lang="en-US" sz="1400" dirty="0" smtClean="0">
                  <a:latin typeface="Gill Sans"/>
                  <a:cs typeface="Gill Sans"/>
                </a:rPr>
                <a:t>6 </a:t>
              </a:r>
              <a:r>
                <a:rPr lang="en-US" sz="1400" dirty="0">
                  <a:latin typeface="Gill Sans"/>
                  <a:cs typeface="Gill Sans"/>
                </a:rPr>
                <a:t>s / </a:t>
              </a:r>
              <a:r>
                <a:rPr lang="en-US" sz="1400" dirty="0" smtClean="0">
                  <a:latin typeface="Gill Sans"/>
                  <a:cs typeface="Gill Sans"/>
                </a:rPr>
                <a:t>task</a:t>
              </a:r>
              <a:endParaRPr lang="en-US" sz="1400" dirty="0"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944645" y="501866"/>
              <a:ext cx="592085" cy="7006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Empty</a:t>
              </a:r>
              <a:endParaRPr lang="en-US" sz="1400" dirty="0">
                <a:solidFill>
                  <a:srgbClr val="7F7F7F"/>
                </a:solidFill>
                <a:latin typeface="Gill Sans"/>
                <a:cs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941012" y="781781"/>
              <a:ext cx="595718" cy="430926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latin typeface="Gill Sans"/>
                <a:cs typeface="Gill San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00994" y="186402"/>
              <a:ext cx="2269603" cy="248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7F7F7F"/>
                  </a:solidFill>
                </a:rPr>
                <a:t>Current Crowd Worker Pool</a:t>
              </a:r>
              <a:endParaRPr lang="en-US" sz="2800" dirty="0">
                <a:solidFill>
                  <a:srgbClr val="7F7F7F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626197" y="5629782"/>
            <a:ext cx="5891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"/>
                <a:ea typeface="Zapf Dingbats"/>
                <a:cs typeface="Gill Sans"/>
                <a:sym typeface="Zapf Dingbats"/>
              </a:rPr>
              <a:t>Recruit asynchronously to reduce empty time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6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Track worker speeds and </a:t>
            </a:r>
            <a:r>
              <a:rPr lang="en-US" b="1" dirty="0" smtClean="0">
                <a:solidFill>
                  <a:srgbClr val="4F81BD"/>
                </a:solidFill>
              </a:rPr>
              <a:t>release slow workers</a:t>
            </a:r>
            <a:r>
              <a:rPr lang="en-US" dirty="0" smtClean="0"/>
              <a:t>!</a:t>
            </a:r>
            <a:endParaRPr lang="en-US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Batch Time: Avg. Latency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400989" y="2657716"/>
            <a:ext cx="4342023" cy="2544669"/>
            <a:chOff x="5327816" y="136072"/>
            <a:chExt cx="2419184" cy="1206290"/>
          </a:xfrm>
        </p:grpSpPr>
        <p:sp>
          <p:nvSpPr>
            <p:cNvPr id="5" name="Rectangle 4"/>
            <p:cNvSpPr/>
            <p:nvPr/>
          </p:nvSpPr>
          <p:spPr>
            <a:xfrm>
              <a:off x="5327816" y="136072"/>
              <a:ext cx="2419184" cy="12062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6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90911" y="501866"/>
              <a:ext cx="592085" cy="7006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Worker</a:t>
              </a:r>
              <a:r>
                <a: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1</a:t>
              </a:r>
              <a:br>
                <a: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rPr>
              </a:br>
              <a:endParaRPr lang="en-US" sz="1400" baseline="-25000" dirty="0" smtClean="0">
                <a:solidFill>
                  <a:srgbClr val="7F7F7F"/>
                </a:solidFill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490912" y="771853"/>
              <a:ext cx="595718" cy="430926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latin typeface="Gill Sans"/>
                  <a:cs typeface="Gill Sans"/>
                </a:rPr>
                <a:t>Avg. Speed:</a:t>
              </a:r>
            </a:p>
            <a:p>
              <a:pPr algn="ctr"/>
              <a:r>
                <a:rPr lang="en-US" sz="1400" dirty="0" smtClean="0">
                  <a:latin typeface="Gill Sans"/>
                  <a:cs typeface="Gill Sans"/>
                </a:rPr>
                <a:t>4 s / task</a:t>
              </a:r>
              <a:endParaRPr lang="en-US" sz="1400" dirty="0"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219595" y="501866"/>
              <a:ext cx="592085" cy="7006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Worker</a:t>
              </a:r>
              <a:r>
                <a: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2</a:t>
              </a:r>
              <a:endParaRPr lang="en-US" sz="1400" baseline="-25000" dirty="0">
                <a:solidFill>
                  <a:srgbClr val="7F7F7F"/>
                </a:solidFill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15962" y="781781"/>
              <a:ext cx="595718" cy="430926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Gill Sans"/>
                  <a:cs typeface="Gill Sans"/>
                </a:rPr>
                <a:t>Avg. </a:t>
              </a:r>
              <a:r>
                <a:rPr lang="en-US" sz="1400" dirty="0" smtClean="0">
                  <a:latin typeface="Gill Sans"/>
                  <a:cs typeface="Gill Sans"/>
                </a:rPr>
                <a:t>Speed</a:t>
              </a:r>
              <a:r>
                <a:rPr lang="en-US" sz="1400" dirty="0">
                  <a:latin typeface="Gill Sans"/>
                  <a:cs typeface="Gill Sans"/>
                </a:rPr>
                <a:t>:</a:t>
              </a:r>
            </a:p>
            <a:p>
              <a:pPr algn="ctr"/>
              <a:r>
                <a:rPr lang="en-US" sz="1400" dirty="0" smtClean="0">
                  <a:latin typeface="Gill Sans"/>
                  <a:cs typeface="Gill Sans"/>
                </a:rPr>
                <a:t>6 </a:t>
              </a:r>
              <a:r>
                <a:rPr lang="en-US" sz="1400" dirty="0">
                  <a:latin typeface="Gill Sans"/>
                  <a:cs typeface="Gill Sans"/>
                </a:rPr>
                <a:t>s / </a:t>
              </a:r>
              <a:r>
                <a:rPr lang="en-US" sz="1400" dirty="0" smtClean="0">
                  <a:latin typeface="Gill Sans"/>
                  <a:cs typeface="Gill Sans"/>
                </a:rPr>
                <a:t>task</a:t>
              </a:r>
              <a:endParaRPr lang="en-US" sz="1400" dirty="0"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944645" y="501866"/>
              <a:ext cx="592085" cy="7006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Worker</a:t>
              </a:r>
              <a:r>
                <a:rPr lang="en-US" sz="1400" baseline="-25000" dirty="0">
                  <a:solidFill>
                    <a:srgbClr val="7F7F7F"/>
                  </a:solidFill>
                  <a:latin typeface="Gill Sans"/>
                  <a:cs typeface="Gill Sans"/>
                </a:rPr>
                <a:t>4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941012" y="781781"/>
              <a:ext cx="595718" cy="430926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Gill Sans"/>
                  <a:cs typeface="Gill Sans"/>
                </a:rPr>
                <a:t>Avg. Speed:</a:t>
              </a:r>
            </a:p>
            <a:p>
              <a:pPr algn="ctr"/>
              <a:r>
                <a:rPr lang="en-US" sz="1400" dirty="0" smtClean="0">
                  <a:latin typeface="Gill Sans"/>
                  <a:cs typeface="Gill Sans"/>
                </a:rPr>
                <a:t>???</a:t>
              </a:r>
              <a:endParaRPr lang="en-US" sz="1400" dirty="0">
                <a:latin typeface="Gill Sans"/>
                <a:cs typeface="Gill San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00994" y="186402"/>
              <a:ext cx="2269603" cy="248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7F7F7F"/>
                  </a:solidFill>
                </a:rPr>
                <a:t>Current Crowd Worker Pool</a:t>
              </a:r>
              <a:endParaRPr lang="en-US" sz="2800" dirty="0">
                <a:solidFill>
                  <a:srgbClr val="7F7F7F"/>
                </a:solidFill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703177" y="5629782"/>
            <a:ext cx="7737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"/>
                <a:ea typeface="Zapf Dingbats"/>
                <a:cs typeface="Gill Sans"/>
                <a:sym typeface="Zapf Dingbats"/>
              </a:rPr>
              <a:t>Compute speeds with confidence intervals to avoid mistakes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5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Latency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Work Time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Recruitment Time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Batch Time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Reduce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ail latency with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straggler mitigation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Reduce average latency with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pool maintenance</a:t>
            </a:r>
          </a:p>
          <a:p>
            <a:r>
              <a:rPr lang="en-US" b="1" dirty="0" smtClean="0"/>
              <a:t>Learning Time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smtClean="0"/>
              <a:t>Increase throughput with </a:t>
            </a:r>
            <a:r>
              <a:rPr lang="en-US" b="1" dirty="0" smtClean="0">
                <a:solidFill>
                  <a:schemeClr val="accent1"/>
                </a:solidFill>
              </a:rPr>
              <a:t>hybrid learning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3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Learning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If you have TBs of data,                                  </a:t>
            </a:r>
            <a:r>
              <a:rPr lang="en-US" b="1" dirty="0" smtClean="0">
                <a:solidFill>
                  <a:schemeClr val="accent2"/>
                </a:solidFill>
              </a:rPr>
              <a:t>humans can’t label everything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So show workers only a </a:t>
            </a:r>
            <a:r>
              <a:rPr lang="en-US" b="1" dirty="0" smtClean="0">
                <a:solidFill>
                  <a:schemeClr val="accent6"/>
                </a:solidFill>
              </a:rPr>
              <a:t>sample </a:t>
            </a:r>
            <a:r>
              <a:rPr lang="en-US" dirty="0" smtClean="0"/>
              <a:t>of the records</a:t>
            </a:r>
            <a:endParaRPr lang="en-US" b="1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Then</a:t>
            </a:r>
            <a:r>
              <a:rPr lang="en-US" b="1" dirty="0" smtClean="0">
                <a:solidFill>
                  <a:schemeClr val="accent1"/>
                </a:solidFill>
              </a:rPr>
              <a:t> train </a:t>
            </a:r>
            <a:r>
              <a:rPr lang="en-US" b="1" dirty="0" smtClean="0">
                <a:solidFill>
                  <a:schemeClr val="accent1"/>
                </a:solidFill>
              </a:rPr>
              <a:t>a </a:t>
            </a:r>
            <a:r>
              <a:rPr lang="en-US" b="1" dirty="0" smtClean="0">
                <a:solidFill>
                  <a:schemeClr val="accent1"/>
                </a:solidFill>
              </a:rPr>
              <a:t>model </a:t>
            </a:r>
            <a:r>
              <a:rPr lang="en-US" dirty="0" smtClean="0"/>
              <a:t>to predict remaining labels!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5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Learning </a:t>
            </a:r>
            <a:r>
              <a:rPr lang="en-US" dirty="0"/>
              <a:t>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43527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Active Learning </a:t>
            </a:r>
            <a:r>
              <a:rPr lang="en-US" dirty="0" smtClean="0"/>
              <a:t>can reduce #points to label: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44</a:t>
            </a:fld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549226" y="2840289"/>
            <a:ext cx="7518757" cy="2084402"/>
            <a:chOff x="457200" y="2840289"/>
            <a:chExt cx="7518757" cy="2084402"/>
          </a:xfrm>
        </p:grpSpPr>
        <p:grpSp>
          <p:nvGrpSpPr>
            <p:cNvPr id="42" name="Group 41"/>
            <p:cNvGrpSpPr/>
            <p:nvPr/>
          </p:nvGrpSpPr>
          <p:grpSpPr>
            <a:xfrm>
              <a:off x="1657211" y="2840289"/>
              <a:ext cx="6318746" cy="2084402"/>
              <a:chOff x="1042771" y="2840289"/>
              <a:chExt cx="6318746" cy="2084402"/>
            </a:xfrm>
          </p:grpSpPr>
          <p:grpSp>
            <p:nvGrpSpPr>
              <p:cNvPr id="8" name="Group 7"/>
              <p:cNvGrpSpPr/>
              <p:nvPr/>
            </p:nvGrpSpPr>
            <p:grpSpPr>
              <a:xfrm rot="1535667">
                <a:off x="3691575" y="3128863"/>
                <a:ext cx="3429075" cy="1795828"/>
                <a:chOff x="1142669" y="4533296"/>
                <a:chExt cx="3429075" cy="1795828"/>
              </a:xfrm>
            </p:grpSpPr>
            <p:sp>
              <p:nvSpPr>
                <p:cNvPr id="9" name="Freeform 8"/>
                <p:cNvSpPr/>
                <p:nvPr/>
              </p:nvSpPr>
              <p:spPr>
                <a:xfrm rot="20064576">
                  <a:off x="1142669" y="4533296"/>
                  <a:ext cx="2661765" cy="267335"/>
                </a:xfrm>
                <a:custGeom>
                  <a:avLst/>
                  <a:gdLst>
                    <a:gd name="connsiteX0" fmla="*/ 0 w 2507226"/>
                    <a:gd name="connsiteY0" fmla="*/ 931260 h 947647"/>
                    <a:gd name="connsiteX1" fmla="*/ 655484 w 2507226"/>
                    <a:gd name="connsiteY1" fmla="*/ 136486 h 947647"/>
                    <a:gd name="connsiteX2" fmla="*/ 1900903 w 2507226"/>
                    <a:gd name="connsiteY2" fmla="*/ 79131 h 947647"/>
                    <a:gd name="connsiteX3" fmla="*/ 2507226 w 2507226"/>
                    <a:gd name="connsiteY3" fmla="*/ 947647 h 947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7226" h="947647">
                      <a:moveTo>
                        <a:pt x="0" y="931260"/>
                      </a:moveTo>
                      <a:cubicBezTo>
                        <a:pt x="169333" y="604884"/>
                        <a:pt x="338667" y="278508"/>
                        <a:pt x="655484" y="136486"/>
                      </a:cubicBezTo>
                      <a:cubicBezTo>
                        <a:pt x="972301" y="-5536"/>
                        <a:pt x="1592279" y="-56062"/>
                        <a:pt x="1900903" y="79131"/>
                      </a:cubicBezTo>
                      <a:cubicBezTo>
                        <a:pt x="2209527" y="214324"/>
                        <a:pt x="2507226" y="947647"/>
                        <a:pt x="2507226" y="947647"/>
                      </a:cubicBezTo>
                    </a:path>
                  </a:pathLst>
                </a:custGeom>
                <a:ln w="28575" cmpd="sng">
                  <a:solidFill>
                    <a:schemeClr val="accent1"/>
                  </a:solidFill>
                  <a:headEnd type="none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21" tIns="45710" rIns="91421" bIns="45710" rtlCol="0" anchor="ctr"/>
                <a:lstStyle/>
                <a:p>
                  <a:pPr algn="ctr"/>
                  <a:endParaRPr lang="en-US" b="1" dirty="0">
                    <a:cs typeface="Gill Sans"/>
                  </a:endParaRPr>
                </a:p>
              </p:txBody>
            </p:sp>
            <p:sp>
              <p:nvSpPr>
                <p:cNvPr id="10" name="Freeform 9"/>
                <p:cNvSpPr/>
                <p:nvPr/>
              </p:nvSpPr>
              <p:spPr>
                <a:xfrm rot="9268073">
                  <a:off x="1909979" y="6061789"/>
                  <a:ext cx="2661765" cy="267335"/>
                </a:xfrm>
                <a:custGeom>
                  <a:avLst/>
                  <a:gdLst>
                    <a:gd name="connsiteX0" fmla="*/ 0 w 2507226"/>
                    <a:gd name="connsiteY0" fmla="*/ 931260 h 947647"/>
                    <a:gd name="connsiteX1" fmla="*/ 655484 w 2507226"/>
                    <a:gd name="connsiteY1" fmla="*/ 136486 h 947647"/>
                    <a:gd name="connsiteX2" fmla="*/ 1900903 w 2507226"/>
                    <a:gd name="connsiteY2" fmla="*/ 79131 h 947647"/>
                    <a:gd name="connsiteX3" fmla="*/ 2507226 w 2507226"/>
                    <a:gd name="connsiteY3" fmla="*/ 947647 h 947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7226" h="947647">
                      <a:moveTo>
                        <a:pt x="0" y="931260"/>
                      </a:moveTo>
                      <a:cubicBezTo>
                        <a:pt x="169333" y="604884"/>
                        <a:pt x="338667" y="278508"/>
                        <a:pt x="655484" y="136486"/>
                      </a:cubicBezTo>
                      <a:cubicBezTo>
                        <a:pt x="972301" y="-5536"/>
                        <a:pt x="1592279" y="-56062"/>
                        <a:pt x="1900903" y="79131"/>
                      </a:cubicBezTo>
                      <a:cubicBezTo>
                        <a:pt x="2209527" y="214324"/>
                        <a:pt x="2507226" y="947647"/>
                        <a:pt x="2507226" y="947647"/>
                      </a:cubicBezTo>
                    </a:path>
                  </a:pathLst>
                </a:custGeom>
                <a:ln w="28575" cmpd="sng">
                  <a:solidFill>
                    <a:schemeClr val="accent1"/>
                  </a:solidFill>
                  <a:headEnd type="none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21" tIns="45710" rIns="91421" bIns="45710" rtlCol="0" anchor="ctr"/>
                <a:lstStyle/>
                <a:p>
                  <a:pPr algn="ctr"/>
                  <a:endParaRPr lang="en-US" dirty="0">
                    <a:cs typeface="Gill Sans"/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 rot="19992743">
                  <a:off x="2549677" y="5936568"/>
                  <a:ext cx="15578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Return batch</a:t>
                  </a:r>
                  <a:endParaRPr lang="en-US" dirty="0"/>
                </a:p>
              </p:txBody>
            </p:sp>
          </p:grpSp>
          <p:sp>
            <p:nvSpPr>
              <p:cNvPr id="12" name="Can 11"/>
              <p:cNvSpPr/>
              <p:nvPr/>
            </p:nvSpPr>
            <p:spPr>
              <a:xfrm>
                <a:off x="2560277" y="3374358"/>
                <a:ext cx="1048855" cy="1304415"/>
              </a:xfrm>
              <a:prstGeom prst="can">
                <a:avLst/>
              </a:prstGeom>
              <a:noFill/>
              <a:ln w="38100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1"/>
                    </a:solidFill>
                  </a:rPr>
                  <a:t>Active Learner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21528410">
                <a:off x="4203686" y="3066002"/>
                <a:ext cx="2473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Request batch of labels</a:t>
                </a:r>
                <a:endParaRPr lang="en-US" dirty="0"/>
              </a:p>
            </p:txBody>
          </p:sp>
          <p:sp>
            <p:nvSpPr>
              <p:cNvPr id="14" name="Can 13"/>
              <p:cNvSpPr/>
              <p:nvPr/>
            </p:nvSpPr>
            <p:spPr>
              <a:xfrm>
                <a:off x="6312662" y="3379089"/>
                <a:ext cx="1048855" cy="1304415"/>
              </a:xfrm>
              <a:prstGeom prst="can">
                <a:avLst/>
              </a:prstGeom>
              <a:noFill/>
              <a:ln w="38100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1"/>
                    </a:solidFill>
                  </a:rPr>
                  <a:t>Labeling System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1119911" y="3163455"/>
                <a:ext cx="1382641" cy="647927"/>
              </a:xfrm>
              <a:prstGeom prst="straightConnector1">
                <a:avLst/>
              </a:prstGeom>
              <a:ln w="28575" cmpd="sng"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 rot="21528410">
                <a:off x="3709799" y="3850652"/>
                <a:ext cx="1557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Update model</a:t>
                </a:r>
                <a:endParaRPr lang="en-US" dirty="0"/>
              </a:p>
            </p:txBody>
          </p:sp>
          <p:sp>
            <p:nvSpPr>
              <p:cNvPr id="30" name="Freeform 29"/>
              <p:cNvSpPr/>
              <p:nvPr/>
            </p:nvSpPr>
            <p:spPr>
              <a:xfrm rot="16374455">
                <a:off x="3189673" y="3915697"/>
                <a:ext cx="1382060" cy="268035"/>
              </a:xfrm>
              <a:custGeom>
                <a:avLst/>
                <a:gdLst>
                  <a:gd name="connsiteX0" fmla="*/ 0 w 2507226"/>
                  <a:gd name="connsiteY0" fmla="*/ 931260 h 947647"/>
                  <a:gd name="connsiteX1" fmla="*/ 655484 w 2507226"/>
                  <a:gd name="connsiteY1" fmla="*/ 136486 h 947647"/>
                  <a:gd name="connsiteX2" fmla="*/ 1900903 w 2507226"/>
                  <a:gd name="connsiteY2" fmla="*/ 79131 h 947647"/>
                  <a:gd name="connsiteX3" fmla="*/ 2507226 w 2507226"/>
                  <a:gd name="connsiteY3" fmla="*/ 947647 h 947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7226" h="947647">
                    <a:moveTo>
                      <a:pt x="0" y="931260"/>
                    </a:moveTo>
                    <a:cubicBezTo>
                      <a:pt x="169333" y="604884"/>
                      <a:pt x="338667" y="278508"/>
                      <a:pt x="655484" y="136486"/>
                    </a:cubicBezTo>
                    <a:cubicBezTo>
                      <a:pt x="972301" y="-5536"/>
                      <a:pt x="1592279" y="-56062"/>
                      <a:pt x="1900903" y="79131"/>
                    </a:cubicBezTo>
                    <a:cubicBezTo>
                      <a:pt x="2209527" y="214324"/>
                      <a:pt x="2507226" y="947647"/>
                      <a:pt x="2507226" y="947647"/>
                    </a:cubicBezTo>
                  </a:path>
                </a:pathLst>
              </a:custGeom>
              <a:ln w="28575" cmpd="sng">
                <a:solidFill>
                  <a:schemeClr val="accent1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91421" tIns="45710" rIns="91421" bIns="45710" rtlCol="0" anchor="ctr"/>
              <a:lstStyle/>
              <a:p>
                <a:pPr algn="ctr"/>
                <a:endParaRPr lang="en-US" dirty="0">
                  <a:cs typeface="Gill Sans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1484562">
                <a:off x="1100494" y="2840289"/>
                <a:ext cx="15578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Accuracy Threshold</a:t>
                </a:r>
                <a:endParaRPr lang="en-US" dirty="0"/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H="1">
                <a:off x="1212273" y="4026566"/>
                <a:ext cx="1290279" cy="722787"/>
              </a:xfrm>
              <a:prstGeom prst="straightConnector1">
                <a:avLst/>
              </a:prstGeom>
              <a:ln w="28575" cmpd="sng"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 rot="19855293">
                <a:off x="1042771" y="4044364"/>
                <a:ext cx="1557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Trained model</a:t>
                </a:r>
                <a:endParaRPr lang="en-US" dirty="0"/>
              </a:p>
            </p:txBody>
          </p: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457200" y="3169528"/>
              <a:ext cx="1277796" cy="1349447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186490" y="5470475"/>
            <a:ext cx="8771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[Cohn et al. 1996] [</a:t>
            </a:r>
            <a:r>
              <a:rPr lang="en-US" sz="2400" dirty="0" err="1" smtClean="0"/>
              <a:t>Gokhale</a:t>
            </a:r>
            <a:r>
              <a:rPr lang="en-US" sz="2400" dirty="0" smtClean="0"/>
              <a:t> et al. 2014] [</a:t>
            </a:r>
            <a:r>
              <a:rPr lang="en-US" sz="2400" dirty="0" err="1" smtClean="0"/>
              <a:t>Mozafari</a:t>
            </a:r>
            <a:r>
              <a:rPr lang="en-US" sz="2400" dirty="0" smtClean="0"/>
              <a:t> et al. 2014]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294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Learning </a:t>
            </a:r>
            <a:r>
              <a:rPr lang="en-US" dirty="0"/>
              <a:t>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Active Learning </a:t>
            </a:r>
            <a:r>
              <a:rPr lang="en-US" dirty="0" smtClean="0"/>
              <a:t>can reduce #points to label: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“Uncertainty Sampling”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89" y="2632362"/>
            <a:ext cx="2249055" cy="22490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1724" y="2678543"/>
            <a:ext cx="992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/>
              <a:t>&gt;</a:t>
            </a:r>
            <a:endParaRPr lang="en-US" sz="9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-1" b="248"/>
          <a:stretch/>
        </p:blipFill>
        <p:spPr>
          <a:xfrm>
            <a:off x="5033818" y="2603662"/>
            <a:ext cx="3044527" cy="227775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2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Learning </a:t>
            </a:r>
            <a:r>
              <a:rPr lang="en-US" dirty="0"/>
              <a:t>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Active Learning </a:t>
            </a:r>
            <a:r>
              <a:rPr lang="en-US" dirty="0" smtClean="0"/>
              <a:t>can reduce #points to label: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“Uncertainty Sampling”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89" y="2632362"/>
            <a:ext cx="2249055" cy="22490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1724" y="2678543"/>
            <a:ext cx="992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/>
              <a:t>&gt;</a:t>
            </a:r>
            <a:endParaRPr lang="en-US" sz="9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-1" b="248"/>
          <a:stretch/>
        </p:blipFill>
        <p:spPr>
          <a:xfrm>
            <a:off x="5033818" y="2603662"/>
            <a:ext cx="3044527" cy="22777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59000" y="2979000"/>
            <a:ext cx="4826000" cy="156966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C0504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Practical limitations:</a:t>
            </a:r>
          </a:p>
          <a:p>
            <a:pPr algn="ctr">
              <a:lnSpc>
                <a:spcPct val="50000"/>
              </a:lnSpc>
            </a:pPr>
            <a:endParaRPr lang="en-US" sz="2400" b="1" dirty="0" smtClean="0">
              <a:solidFill>
                <a:schemeClr val="accent2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Batches must be small</a:t>
            </a:r>
          </a:p>
          <a:p>
            <a:pPr algn="ctr">
              <a:lnSpc>
                <a:spcPct val="50000"/>
              </a:lnSpc>
            </a:pPr>
            <a:endParaRPr lang="en-US" sz="2400" b="1" dirty="0" smtClean="0">
              <a:solidFill>
                <a:schemeClr val="accent2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Sometimes gets stuck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3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512456"/>
            <a:ext cx="8229600" cy="461370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Maximize pool parallelism by running             </a:t>
            </a:r>
            <a:r>
              <a:rPr lang="en-US" b="1" dirty="0" smtClean="0">
                <a:solidFill>
                  <a:srgbClr val="4F81BD"/>
                </a:solidFill>
              </a:rPr>
              <a:t>active and passive learning in parallel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Learning </a:t>
            </a:r>
            <a:r>
              <a:rPr lang="en-US" dirty="0"/>
              <a:t>Time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21023" y="2830891"/>
            <a:ext cx="4342023" cy="2544669"/>
            <a:chOff x="5327816" y="136072"/>
            <a:chExt cx="2419184" cy="1206290"/>
          </a:xfrm>
        </p:grpSpPr>
        <p:sp>
          <p:nvSpPr>
            <p:cNvPr id="5" name="Rectangle 4"/>
            <p:cNvSpPr/>
            <p:nvPr/>
          </p:nvSpPr>
          <p:spPr>
            <a:xfrm>
              <a:off x="5327816" y="136072"/>
              <a:ext cx="2419184" cy="12062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6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90911" y="501866"/>
              <a:ext cx="592085" cy="7006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Worker</a:t>
              </a:r>
              <a:r>
                <a: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1</a:t>
              </a:r>
              <a:br>
                <a: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rPr>
              </a:br>
              <a:endParaRPr lang="en-US" sz="1400" baseline="-25000" dirty="0" smtClean="0">
                <a:solidFill>
                  <a:srgbClr val="7F7F7F"/>
                </a:solidFill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490912" y="771853"/>
              <a:ext cx="595718" cy="4309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Gill Sans"/>
                  <a:cs typeface="Gill Sans"/>
                </a:rPr>
                <a:t>Task</a:t>
              </a:r>
              <a:r>
                <a:rPr lang="en-US" sz="1400" baseline="-25000" dirty="0" smtClean="0">
                  <a:solidFill>
                    <a:schemeClr val="tx1"/>
                  </a:solidFill>
                  <a:latin typeface="Gill Sans"/>
                  <a:cs typeface="Gill Sans"/>
                </a:rPr>
                <a:t>1</a:t>
              </a:r>
              <a:endParaRPr lang="en-US" sz="1400" dirty="0">
                <a:solidFill>
                  <a:schemeClr val="tx1"/>
                </a:solidFill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219595" y="501866"/>
              <a:ext cx="592085" cy="7006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Worker</a:t>
              </a:r>
              <a:r>
                <a: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2</a:t>
              </a:r>
              <a:endParaRPr lang="en-US" sz="1400" baseline="-25000" dirty="0">
                <a:solidFill>
                  <a:srgbClr val="7F7F7F"/>
                </a:solidFill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15962" y="781781"/>
              <a:ext cx="595718" cy="43092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Task</a:t>
              </a:r>
              <a:r>
                <a:rPr lang="en-US" sz="140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endParaRPr lang="en-US" sz="14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944645" y="501866"/>
              <a:ext cx="592085" cy="7006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Worker</a:t>
              </a:r>
              <a:r>
                <a: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3</a:t>
              </a:r>
              <a:endParaRPr lang="en-US" sz="1400" baseline="-25000" dirty="0">
                <a:solidFill>
                  <a:srgbClr val="7F7F7F"/>
                </a:solidFill>
                <a:latin typeface="Gill Sans"/>
                <a:cs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941012" y="781781"/>
              <a:ext cx="595718" cy="43092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Task</a:t>
              </a:r>
              <a:r>
                <a:rPr lang="en-US" sz="140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endParaRPr lang="en-US" sz="14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44846" y="186402"/>
              <a:ext cx="1581899" cy="248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7F7F7F"/>
                  </a:solidFill>
                </a:rPr>
                <a:t>Retainer Pool Slots</a:t>
              </a:r>
              <a:endParaRPr lang="en-US" sz="280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435516" y="5599539"/>
            <a:ext cx="3135552" cy="1068550"/>
            <a:chOff x="3410721" y="5688144"/>
            <a:chExt cx="2724828" cy="806770"/>
          </a:xfrm>
        </p:grpSpPr>
        <p:sp>
          <p:nvSpPr>
            <p:cNvPr id="21" name="Rectangle 20"/>
            <p:cNvSpPr/>
            <p:nvPr/>
          </p:nvSpPr>
          <p:spPr>
            <a:xfrm>
              <a:off x="3410721" y="5688144"/>
              <a:ext cx="2724828" cy="806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Task Selector </a:t>
              </a:r>
              <a:endParaRPr lang="en-US" sz="160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914182" y="6054674"/>
              <a:ext cx="924454" cy="28369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Uniform</a:t>
              </a:r>
              <a:endParaRPr lang="en-US" sz="1400" dirty="0">
                <a:solidFill>
                  <a:srgbClr val="7F7F7F"/>
                </a:solidFill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698683" y="6046474"/>
              <a:ext cx="924454" cy="28369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Active</a:t>
              </a:r>
              <a:endParaRPr lang="en-US" sz="1400" dirty="0">
                <a:solidFill>
                  <a:srgbClr val="7F7F7F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09577" y="3189221"/>
            <a:ext cx="27845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4F81BD"/>
                </a:solidFill>
                <a:latin typeface="Gill Sans"/>
                <a:ea typeface="Zapf Dingbats"/>
                <a:cs typeface="Gill Sans"/>
                <a:sym typeface="Zapf Dingbats"/>
              </a:rPr>
              <a:t>Hybrid Learning</a:t>
            </a:r>
            <a:r>
              <a:rPr lang="en-US" sz="2400" dirty="0" smtClean="0">
                <a:solidFill>
                  <a:srgbClr val="000000"/>
                </a:solidFill>
                <a:latin typeface="Gill Sans"/>
                <a:ea typeface="Zapf Dingbats"/>
                <a:cs typeface="Gill Sans"/>
                <a:sym typeface="Zapf Dingbats"/>
              </a:rPr>
              <a:t>: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"/>
                <a:ea typeface="Zapf Dingbats"/>
                <a:cs typeface="Gill Sans"/>
                <a:sym typeface="Zapf Dingbats"/>
              </a:rPr>
              <a:t>Active batch size = 1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>
            <a:stCxn id="24" idx="0"/>
            <a:endCxn id="7" idx="2"/>
          </p:cNvCxnSpPr>
          <p:nvPr/>
        </p:nvCxnSpPr>
        <p:spPr>
          <a:xfrm flipH="1" flipV="1">
            <a:off x="4648359" y="5081109"/>
            <a:ext cx="650426" cy="993031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6267032" y="5080634"/>
            <a:ext cx="650426" cy="993031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1" idx="2"/>
          </p:cNvCxnSpPr>
          <p:nvPr/>
        </p:nvCxnSpPr>
        <p:spPr>
          <a:xfrm flipV="1">
            <a:off x="6917458" y="5102052"/>
            <a:ext cx="333583" cy="982948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84979" y="4399211"/>
            <a:ext cx="338256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"/>
                <a:ea typeface="Zapf Dingbats"/>
                <a:cs typeface="Gill Sans"/>
                <a:sym typeface="Zapf Dingbats"/>
              </a:rPr>
              <a:t>Model </a:t>
            </a:r>
            <a:r>
              <a:rPr lang="en-US" sz="2400" dirty="0" err="1" smtClean="0">
                <a:solidFill>
                  <a:srgbClr val="000000"/>
                </a:solidFill>
                <a:latin typeface="Gill Sans"/>
                <a:ea typeface="Zapf Dingbats"/>
                <a:cs typeface="Gill Sans"/>
                <a:sym typeface="Zapf Dingbats"/>
              </a:rPr>
              <a:t>ensembling</a:t>
            </a:r>
            <a:r>
              <a:rPr lang="en-US" sz="2400" dirty="0" smtClean="0">
                <a:solidFill>
                  <a:srgbClr val="000000"/>
                </a:solidFill>
                <a:latin typeface="Gill Sans"/>
                <a:ea typeface="Zapf Dingbats"/>
                <a:cs typeface="Gill Sans"/>
                <a:sym typeface="Zapf Dingbats"/>
              </a:rPr>
              <a:t> to combine active and passive learners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3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ur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 investigation of the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sources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of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crowd latency</a:t>
            </a:r>
            <a:endParaRPr lang="en-US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Our system, 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</a:rPr>
              <a:t>CLAMShell</a:t>
            </a:r>
            <a:endParaRPr lang="en-US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ovel techniques for latency reduction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Declarative specification of labeling tasks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vailable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pen source.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smtClean="0"/>
              <a:t>An </a:t>
            </a:r>
            <a:r>
              <a:rPr lang="en-US" b="1" dirty="0" smtClean="0">
                <a:solidFill>
                  <a:schemeClr val="accent1"/>
                </a:solidFill>
              </a:rPr>
              <a:t>evaluation</a:t>
            </a:r>
            <a:r>
              <a:rPr lang="en-US" dirty="0" smtClean="0"/>
              <a:t> of </a:t>
            </a:r>
            <a:r>
              <a:rPr lang="en-US" dirty="0" err="1" smtClean="0"/>
              <a:t>CLAMShell</a:t>
            </a:r>
            <a:r>
              <a:rPr lang="en-US" dirty="0" smtClean="0"/>
              <a:t> on </a:t>
            </a:r>
            <a:r>
              <a:rPr lang="en-US" b="1" dirty="0" smtClean="0">
                <a:solidFill>
                  <a:schemeClr val="accent1"/>
                </a:solidFill>
              </a:rPr>
              <a:t>&gt;1,000 </a:t>
            </a:r>
            <a:r>
              <a:rPr lang="en-US" dirty="0" smtClean="0"/>
              <a:t>crowd</a:t>
            </a:r>
          </a:p>
          <a:p>
            <a:pPr marL="0" indent="0">
              <a:spcBef>
                <a:spcPts val="1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/>
              <a:t>workers showing up to </a:t>
            </a:r>
            <a:r>
              <a:rPr lang="en-US" b="1" dirty="0" smtClean="0">
                <a:solidFill>
                  <a:schemeClr val="accent1"/>
                </a:solidFill>
              </a:rPr>
              <a:t>8x</a:t>
            </a:r>
            <a:r>
              <a:rPr lang="en-US" dirty="0" smtClean="0"/>
              <a:t> end-to-end speedup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4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</a:t>
            </a:r>
            <a:r>
              <a:rPr lang="en-US" dirty="0" err="1" smtClean="0"/>
              <a:t>CLAMShell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Over </a:t>
            </a:r>
            <a:r>
              <a:rPr lang="en-US" b="1" dirty="0" smtClean="0">
                <a:solidFill>
                  <a:schemeClr val="accent1"/>
                </a:solidFill>
              </a:rPr>
              <a:t>1,000 workers </a:t>
            </a:r>
            <a:r>
              <a:rPr lang="en-US" dirty="0" smtClean="0"/>
              <a:t>on </a:t>
            </a:r>
            <a:r>
              <a:rPr lang="en-US" dirty="0" err="1" smtClean="0"/>
              <a:t>MTurk</a:t>
            </a:r>
            <a:r>
              <a:rPr lang="en-US" dirty="0" smtClean="0"/>
              <a:t>,                 </a:t>
            </a:r>
            <a:r>
              <a:rPr lang="en-US" b="1" dirty="0" smtClean="0">
                <a:solidFill>
                  <a:srgbClr val="4F81BD"/>
                </a:solidFill>
              </a:rPr>
              <a:t>~250,000 tasks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4F81BD"/>
                </a:solidFill>
              </a:rPr>
              <a:t>$15-20k</a:t>
            </a:r>
          </a:p>
          <a:p>
            <a:pPr marL="0" indent="0" algn="ctr">
              <a:buNone/>
            </a:pPr>
            <a:endParaRPr lang="en-US" dirty="0" smtClean="0">
              <a:sym typeface="Wingdings"/>
            </a:endParaRPr>
          </a:p>
          <a:p>
            <a:pPr marL="0" indent="0" algn="ctr">
              <a:buNone/>
            </a:pPr>
            <a:r>
              <a:rPr lang="en-US" dirty="0" smtClean="0">
                <a:sym typeface="Wingdings"/>
              </a:rPr>
              <a:t>Datasets: </a:t>
            </a:r>
            <a:r>
              <a:rPr lang="en-US" b="1" dirty="0" smtClean="0">
                <a:solidFill>
                  <a:srgbClr val="4F81BD"/>
                </a:solidFill>
                <a:sym typeface="Wingdings"/>
              </a:rPr>
              <a:t>CIFAR</a:t>
            </a:r>
            <a:r>
              <a:rPr lang="en-US" dirty="0" smtClean="0">
                <a:sym typeface="Wingdings"/>
              </a:rPr>
              <a:t>, </a:t>
            </a:r>
            <a:r>
              <a:rPr lang="en-US" b="1" dirty="0" smtClean="0">
                <a:solidFill>
                  <a:srgbClr val="4F81BD"/>
                </a:solidFill>
                <a:sym typeface="Wingdings"/>
              </a:rPr>
              <a:t>MNIST</a:t>
            </a:r>
          </a:p>
          <a:p>
            <a:pPr marL="0" indent="0" algn="ctr">
              <a:buNone/>
            </a:pPr>
            <a:endParaRPr lang="en-US" dirty="0">
              <a:sym typeface="Wingdings"/>
            </a:endParaRPr>
          </a:p>
          <a:p>
            <a:pPr marL="0" indent="0" algn="ctr">
              <a:buNone/>
            </a:pPr>
            <a:r>
              <a:rPr lang="en-US" dirty="0" smtClean="0">
                <a:sym typeface="Wingdings"/>
              </a:rPr>
              <a:t>Paid workers </a:t>
            </a:r>
            <a:r>
              <a:rPr lang="en-US" b="1" dirty="0" smtClean="0">
                <a:solidFill>
                  <a:srgbClr val="4F81BD"/>
                </a:solidFill>
                <a:sym typeface="Wingdings"/>
              </a:rPr>
              <a:t>$.02 / task</a:t>
            </a:r>
            <a:r>
              <a:rPr lang="en-US" dirty="0" smtClean="0">
                <a:sym typeface="Wingdings"/>
              </a:rPr>
              <a:t>, </a:t>
            </a:r>
            <a:r>
              <a:rPr lang="en-US" b="1" dirty="0" smtClean="0">
                <a:solidFill>
                  <a:srgbClr val="4F81BD"/>
                </a:solidFill>
                <a:sym typeface="Wingdings"/>
              </a:rPr>
              <a:t>$.05 / minute</a:t>
            </a:r>
            <a:endParaRPr lang="en-US" b="1" dirty="0">
              <a:solidFill>
                <a:srgbClr val="4F81B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3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25700" y="4801574"/>
            <a:ext cx="429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Entity Resolution</a:t>
            </a:r>
            <a:endParaRPr lang="en-US" sz="3600" dirty="0"/>
          </a:p>
        </p:txBody>
      </p:sp>
      <p:grpSp>
        <p:nvGrpSpPr>
          <p:cNvPr id="9" name="Group 8"/>
          <p:cNvGrpSpPr/>
          <p:nvPr/>
        </p:nvGrpSpPr>
        <p:grpSpPr>
          <a:xfrm>
            <a:off x="858519" y="1833133"/>
            <a:ext cx="7426962" cy="2750412"/>
            <a:chOff x="592655" y="1833133"/>
            <a:chExt cx="7426962" cy="2750412"/>
          </a:xfrm>
        </p:grpSpPr>
        <p:grpSp>
          <p:nvGrpSpPr>
            <p:cNvPr id="10" name="Group 9"/>
            <p:cNvGrpSpPr/>
            <p:nvPr/>
          </p:nvGrpSpPr>
          <p:grpSpPr>
            <a:xfrm>
              <a:off x="592655" y="1833133"/>
              <a:ext cx="7426962" cy="2334777"/>
              <a:chOff x="592655" y="2246166"/>
              <a:chExt cx="7426962" cy="2334777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2"/>
              <a:srcRect t="53452" r="18176" b="22903"/>
              <a:stretch/>
            </p:blipFill>
            <p:spPr>
              <a:xfrm>
                <a:off x="3964347" y="2246167"/>
                <a:ext cx="4055270" cy="2334776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2"/>
              <a:srcRect t="-1" r="20872" b="76759"/>
              <a:stretch/>
            </p:blipFill>
            <p:spPr>
              <a:xfrm>
                <a:off x="592655" y="2246166"/>
                <a:ext cx="3795016" cy="2334776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3625667" y="2334385"/>
                <a:ext cx="810384" cy="2062103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800" b="1" dirty="0" smtClean="0">
                    <a:ln>
                      <a:solidFill>
                        <a:srgbClr val="000000"/>
                      </a:solidFill>
                    </a:ln>
                    <a:solidFill>
                      <a:schemeClr val="bg1"/>
                    </a:solidFill>
                    <a:latin typeface="Arial Narrow"/>
                    <a:cs typeface="Arial Narrow"/>
                  </a:rPr>
                  <a:t>=</a:t>
                </a:r>
                <a:endParaRPr lang="en-US" sz="12800" b="1" dirty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902549" y="2334385"/>
                <a:ext cx="810384" cy="2062103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800" b="1" dirty="0">
                    <a:ln>
                      <a:solidFill>
                        <a:srgbClr val="000000"/>
                      </a:solidFill>
                    </a:ln>
                    <a:solidFill>
                      <a:schemeClr val="bg1"/>
                    </a:solidFill>
                    <a:latin typeface="Arial Narrow"/>
                    <a:cs typeface="Arial Narrow"/>
                  </a:rPr>
                  <a:t>?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062183" y="4214213"/>
              <a:ext cx="2724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/>
                  </a:solidFill>
                </a:rPr>
                <a:t>iPhone 4s 16GB (White)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3494" y="4214213"/>
              <a:ext cx="2724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/>
                  </a:solidFill>
                </a:rPr>
                <a:t>White </a:t>
              </a:r>
              <a:r>
                <a:rPr lang="en-US" dirty="0" err="1" smtClean="0">
                  <a:solidFill>
                    <a:schemeClr val="accent1"/>
                  </a:solidFill>
                </a:rPr>
                <a:t>iphone</a:t>
              </a:r>
              <a:r>
                <a:rPr lang="en-US" dirty="0" smtClean="0">
                  <a:solidFill>
                    <a:schemeClr val="accent1"/>
                  </a:solidFill>
                </a:rPr>
                <a:t> 4S 16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0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Effects of Straggler </a:t>
            </a:r>
            <a:r>
              <a:rPr lang="en-US" dirty="0"/>
              <a:t>M</a:t>
            </a:r>
            <a:r>
              <a:rPr lang="en-US" dirty="0" smtClean="0"/>
              <a:t>itigation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9851" y="5064077"/>
            <a:ext cx="7884308" cy="175432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Up to </a:t>
            </a:r>
            <a:r>
              <a:rPr lang="en-US" sz="3600" b="1" dirty="0" smtClean="0">
                <a:solidFill>
                  <a:srgbClr val="4F81BD"/>
                </a:solidFill>
                <a:latin typeface="Bariol Regular"/>
                <a:ea typeface="Zapf Dingbats"/>
                <a:cs typeface="Bariol Regular"/>
                <a:sym typeface="Zapf Dingbats"/>
              </a:rPr>
              <a:t>5x</a:t>
            </a:r>
            <a:r>
              <a:rPr lang="en-US" sz="3600" dirty="0" smtClean="0">
                <a:solidFill>
                  <a:srgbClr val="4F81BD"/>
                </a:solidFill>
                <a:latin typeface="Bariol Regular"/>
                <a:ea typeface="Zapf Dingbats"/>
                <a:cs typeface="Bariol Regular"/>
                <a:sym typeface="Zapf Dingbats"/>
              </a:rPr>
              <a:t> </a:t>
            </a:r>
            <a:r>
              <a:rPr lang="en-US" sz="3600" b="1" dirty="0" smtClean="0">
                <a:solidFill>
                  <a:srgbClr val="4F81BD"/>
                </a:solidFill>
                <a:latin typeface="Bariol Regular"/>
                <a:ea typeface="Zapf Dingbats"/>
                <a:cs typeface="Bariol Regular"/>
                <a:sym typeface="Zapf Dingbats"/>
              </a:rPr>
              <a:t>speed-up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,</a:t>
            </a:r>
            <a:r>
              <a:rPr lang="en-US" sz="3600" b="1" dirty="0" smtClean="0">
                <a:solidFill>
                  <a:srgbClr val="4F81BD"/>
                </a:solidFill>
                <a:latin typeface="Bariol Regular"/>
                <a:ea typeface="Zapf Dingbats"/>
                <a:cs typeface="Bariol Regular"/>
                <a:sym typeface="Zapf Dingbats"/>
              </a:rPr>
              <a:t> 10x variance reduction</a:t>
            </a:r>
          </a:p>
          <a:p>
            <a:pPr algn="ctr"/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over base retainer pool implementation</a:t>
            </a:r>
          </a:p>
          <a:p>
            <a:pPr algn="ctr"/>
            <a:r>
              <a:rPr lang="en-US" sz="3600" dirty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w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ith 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under 2x cost increase</a:t>
            </a:r>
            <a:endParaRPr lang="en-US" sz="3600" b="1" dirty="0">
              <a:solidFill>
                <a:schemeClr val="accent1"/>
              </a:solidFill>
              <a:latin typeface="Bariol Regular"/>
              <a:cs typeface="Bariol Regula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88200" y="850728"/>
            <a:ext cx="8936878" cy="4213349"/>
            <a:chOff x="207121" y="850728"/>
            <a:chExt cx="8936878" cy="4213349"/>
          </a:xfrm>
        </p:grpSpPr>
        <p:pic>
          <p:nvPicPr>
            <p:cNvPr id="4" name="Picture 3" descr="ratios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86" b="13570"/>
            <a:stretch/>
          </p:blipFill>
          <p:spPr>
            <a:xfrm>
              <a:off x="785090" y="1495787"/>
              <a:ext cx="8358909" cy="296075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-1684110" y="2741959"/>
              <a:ext cx="421334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/>
                <a:t>SM / No SM Ratio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465326" y="4456545"/>
            <a:ext cx="42133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Ratio of Pool Size to Batch Size</a:t>
            </a:r>
          </a:p>
        </p:txBody>
      </p:sp>
    </p:spTree>
    <p:extLst>
      <p:ext uri="{BB962C8B-B14F-4D97-AF65-F5344CB8AC3E}">
        <p14:creationId xmlns:p14="http://schemas.microsoft.com/office/powerpoint/2010/main" val="47860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ybrid-al-p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5445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Effects of Hybrid Learning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35072" y="1306099"/>
            <a:ext cx="5073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Fraction of pool used for Active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5038" y="5733946"/>
            <a:ext cx="752593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600 0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02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618862" y="889742"/>
            <a:ext cx="5906276" cy="4369192"/>
            <a:chOff x="1458332" y="889742"/>
            <a:chExt cx="5906276" cy="4369192"/>
          </a:xfrm>
        </p:grpSpPr>
        <p:grpSp>
          <p:nvGrpSpPr>
            <p:cNvPr id="35" name="Group 34"/>
            <p:cNvGrpSpPr/>
            <p:nvPr/>
          </p:nvGrpSpPr>
          <p:grpSpPr>
            <a:xfrm>
              <a:off x="1458332" y="889742"/>
              <a:ext cx="5906276" cy="4369192"/>
              <a:chOff x="1458332" y="889742"/>
              <a:chExt cx="5906276" cy="436919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458332" y="889742"/>
                <a:ext cx="5906276" cy="4369192"/>
                <a:chOff x="1414302" y="889742"/>
                <a:chExt cx="5906276" cy="4369192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2830787" y="889742"/>
                  <a:ext cx="4489791" cy="4249461"/>
                  <a:chOff x="2938509" y="889742"/>
                  <a:chExt cx="4489791" cy="4249461"/>
                </a:xfrm>
              </p:grpSpPr>
              <p:pic>
                <p:nvPicPr>
                  <p:cNvPr id="6" name="Picture 5" descr="summary_time.png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745" b="20917"/>
                  <a:stretch/>
                </p:blipFill>
                <p:spPr>
                  <a:xfrm>
                    <a:off x="2938509" y="889742"/>
                    <a:ext cx="4297438" cy="4213349"/>
                  </a:xfrm>
                  <a:prstGeom prst="rect">
                    <a:avLst/>
                  </a:prstGeom>
                </p:spPr>
              </p:pic>
              <p:sp>
                <p:nvSpPr>
                  <p:cNvPr id="10" name="TextBox 9"/>
                  <p:cNvSpPr txBox="1"/>
                  <p:nvPr/>
                </p:nvSpPr>
                <p:spPr>
                  <a:xfrm rot="5400000">
                    <a:off x="5106182" y="2817085"/>
                    <a:ext cx="4213349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 dirty="0" smtClean="0"/>
                      <a:t>Accuracy Threshold</a:t>
                    </a:r>
                  </a:p>
                </p:txBody>
              </p:sp>
            </p:grpSp>
            <p:sp>
              <p:nvSpPr>
                <p:cNvPr id="11" name="TextBox 10"/>
                <p:cNvSpPr txBox="1"/>
                <p:nvPr/>
              </p:nvSpPr>
              <p:spPr>
                <a:xfrm rot="16200000">
                  <a:off x="-307652" y="2767539"/>
                  <a:ext cx="4213349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dirty="0" smtClean="0"/>
                    <a:t>Time to reach </a:t>
                  </a:r>
                </a:p>
                <a:p>
                  <a:pPr algn="ctr"/>
                  <a:r>
                    <a:rPr lang="en-US" sz="2200" dirty="0" smtClean="0"/>
                    <a:t>threshold (sec)</a:t>
                  </a:r>
                </a:p>
              </p:txBody>
            </p:sp>
          </p:grpSp>
          <p:pic>
            <p:nvPicPr>
              <p:cNvPr id="14" name="Picture 13" descr="summary_time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76" t="10440" r="85530" b="29964"/>
              <a:stretch/>
            </p:blipFill>
            <p:spPr>
              <a:xfrm>
                <a:off x="2228266" y="1417637"/>
                <a:ext cx="572625" cy="3248437"/>
              </a:xfrm>
              <a:prstGeom prst="rect">
                <a:avLst/>
              </a:prstGeom>
            </p:spPr>
          </p:pic>
        </p:grpSp>
        <p:cxnSp>
          <p:nvCxnSpPr>
            <p:cNvPr id="16" name="Straight Connector 15"/>
            <p:cNvCxnSpPr/>
            <p:nvPr/>
          </p:nvCxnSpPr>
          <p:spPr>
            <a:xfrm>
              <a:off x="2830449" y="1552109"/>
              <a:ext cx="750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830449" y="1789661"/>
              <a:ext cx="750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29539" y="2026162"/>
              <a:ext cx="750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829539" y="2264628"/>
              <a:ext cx="750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829539" y="2641739"/>
              <a:ext cx="750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829539" y="2880206"/>
              <a:ext cx="750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829539" y="3118672"/>
              <a:ext cx="750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829539" y="3357139"/>
              <a:ext cx="750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829539" y="3728704"/>
              <a:ext cx="750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829539" y="3967171"/>
              <a:ext cx="750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830449" y="4205562"/>
              <a:ext cx="750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829539" y="4444105"/>
              <a:ext cx="750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457200" y="5230086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Up to </a:t>
            </a:r>
            <a:r>
              <a:rPr lang="en-US" sz="3600" b="1" dirty="0">
                <a:solidFill>
                  <a:srgbClr val="4F81BD"/>
                </a:solidFill>
              </a:rPr>
              <a:t>8x </a:t>
            </a:r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speed</a:t>
            </a:r>
            <a:r>
              <a:rPr lang="en-US" sz="3600" b="1" dirty="0" smtClean="0">
                <a:solidFill>
                  <a:srgbClr val="4F81BD"/>
                </a:solidFill>
              </a:rPr>
              <a:t>-up</a:t>
            </a:r>
            <a:r>
              <a:rPr lang="en-US" sz="3600" dirty="0" smtClean="0"/>
              <a:t>,</a:t>
            </a:r>
            <a:r>
              <a:rPr lang="en-US" sz="3600" b="1" dirty="0" smtClean="0">
                <a:solidFill>
                  <a:srgbClr val="4F81BD"/>
                </a:solidFill>
              </a:rPr>
              <a:t> 151x </a:t>
            </a:r>
            <a:r>
              <a:rPr lang="en-US" sz="3600" b="1" dirty="0">
                <a:solidFill>
                  <a:srgbClr val="4F81BD"/>
                </a:solidFill>
              </a:rPr>
              <a:t>variance </a:t>
            </a:r>
            <a:r>
              <a:rPr lang="en-US" sz="3600" b="1" dirty="0" smtClean="0">
                <a:solidFill>
                  <a:srgbClr val="4F81BD"/>
                </a:solidFill>
              </a:rPr>
              <a:t>reduction </a:t>
            </a:r>
            <a:r>
              <a:rPr lang="en-US" sz="3600" dirty="0" smtClean="0"/>
              <a:t>over Base-NR.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52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20083" y="4186957"/>
            <a:ext cx="595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Gill Sans"/>
                <a:ea typeface="Zapf Dingbats"/>
                <a:cs typeface="Gill Sans"/>
                <a:sym typeface="Zapf Dingbats"/>
              </a:rPr>
              <a:t>✗</a:t>
            </a:r>
            <a:endParaRPr lang="en-US" sz="40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23479" y="4186957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Gill Sans"/>
                <a:ea typeface="Zapf Dingbats"/>
                <a:cs typeface="Gill Sans"/>
                <a:sym typeface="Zapf Dingbats"/>
              </a:rPr>
              <a:t>✗</a:t>
            </a:r>
            <a:endParaRPr lang="en-US" sz="40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End-to-end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3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6297" y="3301808"/>
            <a:ext cx="1519715" cy="116010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Learning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System</a:t>
            </a:r>
            <a:endParaRPr lang="en-US" dirty="0">
              <a:solidFill>
                <a:schemeClr val="accent4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70334" y="1441116"/>
            <a:ext cx="1603332" cy="10580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Labeling System</a:t>
            </a:r>
            <a:endParaRPr lang="en-US" dirty="0">
              <a:solidFill>
                <a:schemeClr val="accent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-4291276" y="4293876"/>
            <a:ext cx="0" cy="74797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66" y="5348976"/>
            <a:ext cx="1319775" cy="1319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550250" y="5348976"/>
            <a:ext cx="3068503" cy="1371966"/>
            <a:chOff x="4643935" y="4505416"/>
            <a:chExt cx="3068503" cy="1371966"/>
          </a:xfrm>
        </p:grpSpPr>
        <p:sp>
          <p:nvSpPr>
            <p:cNvPr id="10" name="Rectangle 9"/>
            <p:cNvSpPr/>
            <p:nvPr/>
          </p:nvSpPr>
          <p:spPr>
            <a:xfrm>
              <a:off x="4643935" y="4505416"/>
              <a:ext cx="3068503" cy="13719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Pool of Crowd Workers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751750" y="4943502"/>
              <a:ext cx="2861638" cy="814072"/>
              <a:chOff x="4751750" y="4823184"/>
              <a:chExt cx="2861638" cy="81407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1750" y="5004799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3188" y="4992418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7469" y="4992418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3" name="Group 2"/>
              <p:cNvGrpSpPr/>
              <p:nvPr/>
            </p:nvGrpSpPr>
            <p:grpSpPr>
              <a:xfrm>
                <a:off x="6508907" y="4835565"/>
                <a:ext cx="483320" cy="801691"/>
                <a:chOff x="6218346" y="4835565"/>
                <a:chExt cx="483320" cy="801691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6238442" y="5004799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5" name="Rectangle 54"/>
                <p:cNvSpPr/>
                <p:nvPr/>
              </p:nvSpPr>
              <p:spPr>
                <a:xfrm>
                  <a:off x="6218346" y="4835565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2" name="Group 1"/>
              <p:cNvGrpSpPr/>
              <p:nvPr/>
            </p:nvGrpSpPr>
            <p:grpSpPr>
              <a:xfrm>
                <a:off x="7114723" y="4823184"/>
                <a:ext cx="498665" cy="801691"/>
                <a:chOff x="7114723" y="4823184"/>
                <a:chExt cx="498665" cy="801691"/>
              </a:xfrm>
            </p:grpSpPr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7150164" y="4992418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7114723" y="4823184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/>
          <a:srcRect b="10927"/>
          <a:stretch/>
        </p:blipFill>
        <p:spPr>
          <a:xfrm>
            <a:off x="5866858" y="3393248"/>
            <a:ext cx="2435288" cy="98128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174922" y="4391684"/>
            <a:ext cx="4051762" cy="845851"/>
            <a:chOff x="5174922" y="3942804"/>
            <a:chExt cx="4051762" cy="845851"/>
          </a:xfrm>
        </p:grpSpPr>
        <p:sp>
          <p:nvSpPr>
            <p:cNvPr id="25" name="TextBox 24"/>
            <p:cNvSpPr txBox="1"/>
            <p:nvPr/>
          </p:nvSpPr>
          <p:spPr>
            <a:xfrm>
              <a:off x="5174922" y="4192608"/>
              <a:ext cx="1836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accent2"/>
                  </a:solidFill>
                  <a:latin typeface="Gill Sans" charset="0"/>
                  <a:ea typeface="Gill Sans" charset="0"/>
                  <a:cs typeface="Gill Sans" charset="0"/>
                </a:rPr>
                <a:t>Work Time</a:t>
              </a:r>
              <a:endParaRPr lang="en-US" sz="2200" b="1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57591" y="4193623"/>
              <a:ext cx="2069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accent2"/>
                  </a:solidFill>
                  <a:latin typeface="Gill Sans" charset="0"/>
                  <a:ea typeface="Gill Sans" charset="0"/>
                  <a:cs typeface="Gill Sans" charset="0"/>
                </a:rPr>
                <a:t>Recruit Time</a:t>
              </a:r>
              <a:endParaRPr lang="en-US" sz="2200" b="1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996506" y="3942804"/>
              <a:ext cx="175991" cy="845851"/>
              <a:chOff x="7026983" y="3928853"/>
              <a:chExt cx="175991" cy="845851"/>
            </a:xfrm>
          </p:grpSpPr>
          <p:cxnSp>
            <p:nvCxnSpPr>
              <p:cNvPr id="39" name="Straight Arrow Connector 38"/>
              <p:cNvCxnSpPr/>
              <p:nvPr/>
            </p:nvCxnSpPr>
            <p:spPr>
              <a:xfrm flipH="1" flipV="1">
                <a:off x="7026983" y="3928853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H="1" flipV="1">
                <a:off x="7198963" y="3951012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oup 44"/>
          <p:cNvGrpSpPr/>
          <p:nvPr/>
        </p:nvGrpSpPr>
        <p:grpSpPr>
          <a:xfrm>
            <a:off x="1157507" y="4522944"/>
            <a:ext cx="3307717" cy="845851"/>
            <a:chOff x="5906435" y="3942804"/>
            <a:chExt cx="3307717" cy="845851"/>
          </a:xfrm>
        </p:grpSpPr>
        <p:sp>
          <p:nvSpPr>
            <p:cNvPr id="47" name="TextBox 46"/>
            <p:cNvSpPr txBox="1"/>
            <p:nvPr/>
          </p:nvSpPr>
          <p:spPr>
            <a:xfrm>
              <a:off x="5906435" y="4192608"/>
              <a:ext cx="1069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Dataset</a:t>
              </a:r>
              <a:endParaRPr lang="en-US" sz="22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90841" y="4193623"/>
              <a:ext cx="202331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Labeled Dataset</a:t>
              </a:r>
              <a:endParaRPr lang="en-US" sz="22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6996506" y="3942804"/>
              <a:ext cx="175991" cy="845851"/>
              <a:chOff x="7026983" y="3928853"/>
              <a:chExt cx="175991" cy="845851"/>
            </a:xfrm>
          </p:grpSpPr>
          <p:cxnSp>
            <p:nvCxnSpPr>
              <p:cNvPr id="57" name="Straight Arrow Connector 56"/>
              <p:cNvCxnSpPr/>
              <p:nvPr/>
            </p:nvCxnSpPr>
            <p:spPr>
              <a:xfrm flipH="1" flipV="1">
                <a:off x="7026983" y="3928853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H="1" flipV="1">
                <a:off x="7198963" y="3951012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Group 61"/>
          <p:cNvGrpSpPr/>
          <p:nvPr/>
        </p:nvGrpSpPr>
        <p:grpSpPr>
          <a:xfrm rot="2700000">
            <a:off x="2861059" y="1972062"/>
            <a:ext cx="175991" cy="1302319"/>
            <a:chOff x="7026983" y="3928853"/>
            <a:chExt cx="175991" cy="1302319"/>
          </a:xfrm>
        </p:grpSpPr>
        <p:cxnSp>
          <p:nvCxnSpPr>
            <p:cNvPr id="63" name="Straight Arrow Connector 62"/>
            <p:cNvCxnSpPr/>
            <p:nvPr/>
          </p:nvCxnSpPr>
          <p:spPr>
            <a:xfrm flipH="1" flipV="1">
              <a:off x="7026983" y="3928853"/>
              <a:ext cx="4011" cy="128016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H="1" flipV="1">
              <a:off x="7198963" y="3951012"/>
              <a:ext cx="4011" cy="128016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1778730" y="1988919"/>
            <a:ext cx="1127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Batch of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records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121423" y="2547603"/>
            <a:ext cx="1066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Labeled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records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 rot="8100000">
            <a:off x="6076512" y="2000984"/>
            <a:ext cx="175992" cy="1485198"/>
            <a:chOff x="7026982" y="3740758"/>
            <a:chExt cx="175992" cy="1485198"/>
          </a:xfrm>
        </p:grpSpPr>
        <p:cxnSp>
          <p:nvCxnSpPr>
            <p:cNvPr id="68" name="Straight Arrow Connector 67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 flipV="1">
              <a:off x="7198963" y="3762916"/>
              <a:ext cx="4011" cy="146304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6269467" y="2020814"/>
            <a:ext cx="1104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Labeling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257222" y="2779263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Labels</a:t>
            </a:r>
          </a:p>
        </p:txBody>
      </p:sp>
      <p:sp>
        <p:nvSpPr>
          <p:cNvPr id="7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CLAMShell</a:t>
            </a:r>
            <a:r>
              <a:rPr lang="en-US" dirty="0" smtClean="0"/>
              <a:t>: Summary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1551565" y="1500829"/>
            <a:ext cx="18430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smtClean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rPr>
              <a:t>Batch Time</a:t>
            </a:r>
            <a:endParaRPr lang="en-US" sz="2200" b="1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249012" y="3592845"/>
            <a:ext cx="14389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smtClean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rPr>
              <a:t>Learning</a:t>
            </a:r>
          </a:p>
          <a:p>
            <a:r>
              <a:rPr lang="en-US" sz="2200" b="1" dirty="0" smtClean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rPr>
              <a:t>Time</a:t>
            </a:r>
            <a:endParaRPr lang="en-US" sz="2200" b="1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29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>
                <a:solidFill>
                  <a:schemeClr val="accent1"/>
                </a:solidFill>
              </a:rPr>
              <a:t>CLAMShell</a:t>
            </a:r>
            <a:endParaRPr lang="en-US" b="1" dirty="0" smtClean="0">
              <a:solidFill>
                <a:schemeClr val="accent1"/>
              </a:solidFill>
            </a:endParaRPr>
          </a:p>
          <a:p>
            <a:pPr lvl="1"/>
            <a:r>
              <a:rPr lang="en-US" dirty="0" smtClean="0"/>
              <a:t>Understand crowd latency</a:t>
            </a:r>
          </a:p>
          <a:p>
            <a:pPr lvl="1"/>
            <a:r>
              <a:rPr lang="en-US" dirty="0" smtClean="0"/>
              <a:t>8x speedup and 150x variance reduction</a:t>
            </a:r>
          </a:p>
          <a:p>
            <a:pPr lvl="1"/>
            <a:r>
              <a:rPr lang="en-US" dirty="0" smtClean="0"/>
              <a:t>A</a:t>
            </a:r>
            <a:r>
              <a:rPr lang="en-US" dirty="0" smtClean="0"/>
              <a:t>vailable </a:t>
            </a:r>
            <a:r>
              <a:rPr lang="en-US" dirty="0"/>
              <a:t>o</a:t>
            </a:r>
            <a:r>
              <a:rPr lang="en-US" dirty="0" smtClean="0"/>
              <a:t>pen source!</a:t>
            </a:r>
            <a:endParaRPr lang="en-US" dirty="0"/>
          </a:p>
          <a:p>
            <a:pPr marL="0" indent="0" algn="ctr">
              <a:lnSpc>
                <a:spcPct val="200000"/>
              </a:lnSpc>
              <a:buNone/>
            </a:pPr>
            <a:r>
              <a:rPr lang="en-US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dhaas@cs.berkeley.edu</a:t>
            </a:r>
            <a:endParaRPr lang="en-US" sz="3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amplab.github.io</a:t>
            </a:r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n-US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ampcrowd</a:t>
            </a:r>
            <a:endParaRPr lang="en-US" sz="3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2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860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Latency and quality control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57200" y="1500236"/>
            <a:ext cx="1659071" cy="1060613"/>
            <a:chOff x="640862" y="2015940"/>
            <a:chExt cx="8229600" cy="4525963"/>
          </a:xfrm>
        </p:grpSpPr>
        <p:pic>
          <p:nvPicPr>
            <p:cNvPr id="9" name="Content Placeholder 3"/>
            <p:cNvPicPr>
              <a:picLocks noChangeAspect="1"/>
            </p:cNvPicPr>
            <p:nvPr/>
          </p:nvPicPr>
          <p:blipFill>
            <a:blip r:embed="rId2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80921" y="4467796"/>
              <a:ext cx="1289541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N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2286001" y="1766453"/>
            <a:ext cx="1743364" cy="4689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286001" y="2857527"/>
            <a:ext cx="2055090" cy="4689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286001" y="3961531"/>
            <a:ext cx="2493816" cy="4689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286001" y="4979913"/>
            <a:ext cx="2470726" cy="4689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779817" y="1500236"/>
            <a:ext cx="0" cy="5161491"/>
          </a:xfrm>
          <a:prstGeom prst="line">
            <a:avLst/>
          </a:prstGeom>
          <a:ln w="571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ross 5"/>
          <p:cNvSpPr/>
          <p:nvPr/>
        </p:nvSpPr>
        <p:spPr>
          <a:xfrm rot="2616182">
            <a:off x="4322617" y="3738829"/>
            <a:ext cx="914400" cy="914400"/>
          </a:xfrm>
          <a:prstGeom prst="plus">
            <a:avLst>
              <a:gd name="adj" fmla="val 35101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457200" y="2560849"/>
            <a:ext cx="1659071" cy="1060613"/>
            <a:chOff x="640862" y="2015940"/>
            <a:chExt cx="8229600" cy="4525963"/>
          </a:xfrm>
        </p:grpSpPr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2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52" name="Rounded Rectangle 51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580921" y="4467796"/>
              <a:ext cx="1289541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Y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N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57200" y="3621462"/>
            <a:ext cx="1659071" cy="1060613"/>
            <a:chOff x="640862" y="2015940"/>
            <a:chExt cx="8229600" cy="4525963"/>
          </a:xfrm>
        </p:grpSpPr>
        <p:pic>
          <p:nvPicPr>
            <p:cNvPr id="57" name="Content Placeholder 3"/>
            <p:cNvPicPr>
              <a:picLocks noChangeAspect="1"/>
            </p:cNvPicPr>
            <p:nvPr/>
          </p:nvPicPr>
          <p:blipFill>
            <a:blip r:embed="rId2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58" name="Rounded Rectangle 57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580921" y="4467796"/>
              <a:ext cx="1289541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Y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N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57200" y="4679007"/>
            <a:ext cx="1659071" cy="1060613"/>
            <a:chOff x="640862" y="2015940"/>
            <a:chExt cx="8229600" cy="4525963"/>
          </a:xfrm>
        </p:grpSpPr>
        <p:pic>
          <p:nvPicPr>
            <p:cNvPr id="63" name="Content Placeholder 3"/>
            <p:cNvPicPr>
              <a:picLocks noChangeAspect="1"/>
            </p:cNvPicPr>
            <p:nvPr/>
          </p:nvPicPr>
          <p:blipFill>
            <a:blip r:embed="rId2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64" name="Rounded Rectangle 63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80921" y="4467796"/>
              <a:ext cx="1289541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Y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N</a:t>
              </a: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" y="5729994"/>
            <a:ext cx="1659071" cy="1060613"/>
            <a:chOff x="640862" y="2015940"/>
            <a:chExt cx="8229600" cy="4525963"/>
          </a:xfrm>
        </p:grpSpPr>
        <p:pic>
          <p:nvPicPr>
            <p:cNvPr id="69" name="Content Placeholder 3"/>
            <p:cNvPicPr>
              <a:picLocks noChangeAspect="1"/>
            </p:cNvPicPr>
            <p:nvPr/>
          </p:nvPicPr>
          <p:blipFill>
            <a:blip r:embed="rId2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70" name="Rounded Rectangle 69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580921" y="4467796"/>
              <a:ext cx="1289541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Y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N</a:t>
              </a: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2286002" y="6070063"/>
            <a:ext cx="2493816" cy="4689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ross 81"/>
          <p:cNvSpPr/>
          <p:nvPr/>
        </p:nvSpPr>
        <p:spPr>
          <a:xfrm rot="2616182">
            <a:off x="4322618" y="5847361"/>
            <a:ext cx="914400" cy="914400"/>
          </a:xfrm>
          <a:prstGeom prst="plus">
            <a:avLst>
              <a:gd name="adj" fmla="val 35101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61182" y="2397949"/>
            <a:ext cx="30595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Techniques are complimentary, but can get expensive!</a:t>
            </a:r>
            <a:endParaRPr lang="en-US" sz="32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7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just deep learn everything?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Isn’t it just a matter of time until humans are replaced?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frontier keeps moving.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Humans and machines can work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78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from Data Cleaning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291783" y="1870213"/>
            <a:ext cx="5237840" cy="8276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5140" y="1605282"/>
            <a:ext cx="1256053" cy="351045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webpages</a:t>
            </a:r>
            <a:endParaRPr lang="en-US" sz="240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97598" y="1594087"/>
            <a:ext cx="1189202" cy="351045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Count(*)</a:t>
            </a:r>
            <a:endParaRPr lang="en-US" sz="2400" dirty="0">
              <a:latin typeface="Gill Sans"/>
              <a:cs typeface="Gill San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87391" y="1505597"/>
            <a:ext cx="850385" cy="914238"/>
            <a:chOff x="2788071" y="3667460"/>
            <a:chExt cx="936720" cy="1202277"/>
          </a:xfrm>
        </p:grpSpPr>
        <p:sp>
          <p:nvSpPr>
            <p:cNvPr id="14" name="Rectangle 13"/>
            <p:cNvSpPr/>
            <p:nvPr/>
          </p:nvSpPr>
          <p:spPr>
            <a:xfrm>
              <a:off x="2788071" y="3667460"/>
              <a:ext cx="936720" cy="928401"/>
            </a:xfrm>
            <a:prstGeom prst="rect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Gill Sans"/>
                <a:cs typeface="Gill San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88071" y="4500425"/>
              <a:ext cx="936720" cy="369312"/>
            </a:xfrm>
            <a:prstGeom prst="rect">
              <a:avLst/>
            </a:prstGeom>
            <a:noFill/>
          </p:spPr>
          <p:txBody>
            <a:bodyPr wrap="square" lIns="91421" tIns="45710" rIns="91421" bIns="45710" rtlCol="0">
              <a:spAutoFit/>
            </a:bodyPr>
            <a:lstStyle/>
            <a:p>
              <a:pPr algn="ctr"/>
              <a:r>
                <a:rPr lang="en-US" dirty="0">
                  <a:latin typeface="Gill Sans"/>
                  <a:cs typeface="Gill Sans"/>
                </a:rPr>
                <a:t>Sample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744591" y="1405458"/>
            <a:ext cx="1941479" cy="1001498"/>
            <a:chOff x="4833823" y="3503959"/>
            <a:chExt cx="2138588" cy="1317029"/>
          </a:xfrm>
        </p:grpSpPr>
        <p:sp>
          <p:nvSpPr>
            <p:cNvPr id="11" name="TextBox 10"/>
            <p:cNvSpPr txBox="1"/>
            <p:nvPr/>
          </p:nvSpPr>
          <p:spPr>
            <a:xfrm>
              <a:off x="4833823" y="4451676"/>
              <a:ext cx="2138588" cy="369312"/>
            </a:xfrm>
            <a:prstGeom prst="rect">
              <a:avLst/>
            </a:prstGeom>
            <a:noFill/>
          </p:spPr>
          <p:txBody>
            <a:bodyPr wrap="none" lIns="91421" tIns="45710" rIns="91421" bIns="45710" rtlCol="0">
              <a:spAutoFit/>
            </a:bodyPr>
            <a:lstStyle/>
            <a:p>
              <a:pPr algn="ctr"/>
              <a:r>
                <a:rPr lang="en-US" dirty="0">
                  <a:latin typeface="Gill Sans"/>
                  <a:cs typeface="Gill Sans"/>
                </a:rPr>
                <a:t>Rule: Extract address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5303260" y="3503959"/>
              <a:ext cx="1073260" cy="1080899"/>
            </a:xfrm>
            <a:prstGeom prst="ellips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>
                <a:latin typeface="Gill Sans"/>
                <a:cs typeface="Gill San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0296" y="3503959"/>
              <a:ext cx="959511" cy="98190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1022" y="1324434"/>
            <a:ext cx="569535" cy="631893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4800" dirty="0">
                <a:latin typeface="Gill Sans"/>
                <a:cs typeface="Gill Sans"/>
              </a:rPr>
              <a:t>1.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1022" y="6458857"/>
            <a:ext cx="215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[VLDB Demo 2015]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67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</a:t>
            </a:r>
            <a:r>
              <a:rPr lang="en-US" dirty="0" smtClean="0"/>
              <a:t>Applications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790592" y="1763988"/>
            <a:ext cx="4157134" cy="4064084"/>
            <a:chOff x="355596" y="2012245"/>
            <a:chExt cx="4157134" cy="4064084"/>
          </a:xfrm>
        </p:grpSpPr>
        <p:pic>
          <p:nvPicPr>
            <p:cNvPr id="9" name="Picture 8" descr="jumping023_shoop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596" y="2012245"/>
              <a:ext cx="4157133" cy="2771422"/>
            </a:xfrm>
            <a:prstGeom prst="rect">
              <a:avLst/>
            </a:prstGeom>
            <a:ln w="28575" cmpd="sng">
              <a:solidFill>
                <a:srgbClr val="7F7F7F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355596" y="4783667"/>
              <a:ext cx="4157134" cy="129266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 smtClean="0">
                  <a:latin typeface="Bariol Regular"/>
                  <a:cs typeface="Bariol Regular"/>
                </a:rPr>
                <a:t>Crowd-assisted photography</a:t>
              </a:r>
            </a:p>
            <a:p>
              <a:pPr algn="ctr"/>
              <a:r>
                <a:rPr lang="en-US" sz="2200" dirty="0" smtClean="0">
                  <a:latin typeface="Bariol Regular"/>
                  <a:cs typeface="Bariol Regular"/>
                </a:rPr>
                <a:t>[Bernstein et al. 2011]</a:t>
              </a:r>
              <a:endParaRPr lang="en-US" sz="2200" dirty="0">
                <a:latin typeface="Bariol Regular"/>
                <a:cs typeface="Bariol Regular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7016" y="1763988"/>
            <a:ext cx="4427290" cy="4100756"/>
            <a:chOff x="4657441" y="2012245"/>
            <a:chExt cx="4427290" cy="4100756"/>
          </a:xfrm>
        </p:grpSpPr>
        <p:pic>
          <p:nvPicPr>
            <p:cNvPr id="11" name="Picture 10" descr="Screen Shot 2016-03-31 at 3.53.16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441" y="2012245"/>
              <a:ext cx="4427290" cy="2692399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657441" y="4820339"/>
              <a:ext cx="4427290" cy="129266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 smtClean="0">
                  <a:latin typeface="Bariol Regular"/>
                  <a:cs typeface="Bariol Regular"/>
                </a:rPr>
                <a:t>Answering visual questions for blind users</a:t>
              </a:r>
            </a:p>
            <a:p>
              <a:pPr algn="ctr"/>
              <a:r>
                <a:rPr lang="en-US" sz="2200" dirty="0" smtClean="0">
                  <a:latin typeface="Bariol Regular"/>
                  <a:cs typeface="Bariol Regular"/>
                </a:rPr>
                <a:t>[</a:t>
              </a:r>
              <a:r>
                <a:rPr lang="en-US" sz="2200" dirty="0" err="1" smtClean="0">
                  <a:latin typeface="Bariol Regular"/>
                  <a:cs typeface="Bariol Regular"/>
                </a:rPr>
                <a:t>Bigham</a:t>
              </a:r>
              <a:r>
                <a:rPr lang="en-US" sz="2200" dirty="0" smtClean="0">
                  <a:latin typeface="Bariol Regular"/>
                  <a:cs typeface="Bariol Regular"/>
                </a:rPr>
                <a:t> et al. 2010]</a:t>
              </a:r>
              <a:endParaRPr lang="en-US" sz="2200" dirty="0">
                <a:latin typeface="Bariol Regular"/>
                <a:cs typeface="Bariol Regular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4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from Data Cleaning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291783" y="1870213"/>
            <a:ext cx="5237840" cy="8276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5140" y="1605282"/>
            <a:ext cx="1256053" cy="351045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webpages</a:t>
            </a:r>
            <a:endParaRPr lang="en-US" sz="240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97598" y="1594087"/>
            <a:ext cx="1189202" cy="351045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Count(*)</a:t>
            </a:r>
            <a:endParaRPr lang="en-US" sz="2400" dirty="0">
              <a:latin typeface="Gill Sans"/>
              <a:cs typeface="Gill San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87391" y="1505597"/>
            <a:ext cx="850385" cy="914238"/>
            <a:chOff x="2788071" y="3667460"/>
            <a:chExt cx="936720" cy="1202277"/>
          </a:xfrm>
        </p:grpSpPr>
        <p:sp>
          <p:nvSpPr>
            <p:cNvPr id="14" name="Rectangle 13"/>
            <p:cNvSpPr/>
            <p:nvPr/>
          </p:nvSpPr>
          <p:spPr>
            <a:xfrm>
              <a:off x="2788071" y="3667460"/>
              <a:ext cx="936720" cy="928401"/>
            </a:xfrm>
            <a:prstGeom prst="rect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Gill Sans"/>
                <a:cs typeface="Gill San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88071" y="4500425"/>
              <a:ext cx="936720" cy="369312"/>
            </a:xfrm>
            <a:prstGeom prst="rect">
              <a:avLst/>
            </a:prstGeom>
            <a:noFill/>
          </p:spPr>
          <p:txBody>
            <a:bodyPr wrap="square" lIns="91421" tIns="45710" rIns="91421" bIns="45710" rtlCol="0">
              <a:spAutoFit/>
            </a:bodyPr>
            <a:lstStyle/>
            <a:p>
              <a:pPr algn="ctr"/>
              <a:r>
                <a:rPr lang="en-US" dirty="0">
                  <a:latin typeface="Gill Sans"/>
                  <a:cs typeface="Gill Sans"/>
                </a:rPr>
                <a:t>Sample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744591" y="1405458"/>
            <a:ext cx="1941479" cy="1001498"/>
            <a:chOff x="4833823" y="3503959"/>
            <a:chExt cx="2138588" cy="1317029"/>
          </a:xfrm>
        </p:grpSpPr>
        <p:sp>
          <p:nvSpPr>
            <p:cNvPr id="11" name="TextBox 10"/>
            <p:cNvSpPr txBox="1"/>
            <p:nvPr/>
          </p:nvSpPr>
          <p:spPr>
            <a:xfrm>
              <a:off x="4833823" y="4451676"/>
              <a:ext cx="2138588" cy="369312"/>
            </a:xfrm>
            <a:prstGeom prst="rect">
              <a:avLst/>
            </a:prstGeom>
            <a:noFill/>
          </p:spPr>
          <p:txBody>
            <a:bodyPr wrap="none" lIns="91421" tIns="45710" rIns="91421" bIns="45710" rtlCol="0">
              <a:spAutoFit/>
            </a:bodyPr>
            <a:lstStyle/>
            <a:p>
              <a:pPr algn="ctr"/>
              <a:r>
                <a:rPr lang="en-US" dirty="0">
                  <a:latin typeface="Gill Sans"/>
                  <a:cs typeface="Gill Sans"/>
                </a:rPr>
                <a:t>Rule: Extract address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5303260" y="3503959"/>
              <a:ext cx="1073260" cy="1080899"/>
            </a:xfrm>
            <a:prstGeom prst="ellips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>
                <a:latin typeface="Gill Sans"/>
                <a:cs typeface="Gill San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0296" y="3503959"/>
              <a:ext cx="959511" cy="98190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1022" y="1324434"/>
            <a:ext cx="569535" cy="631893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4800" dirty="0">
                <a:latin typeface="Gill Sans"/>
                <a:cs typeface="Gill Sans"/>
              </a:rPr>
              <a:t>1.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291782" y="3093560"/>
            <a:ext cx="5237841" cy="7984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367" y="2852891"/>
            <a:ext cx="1201420" cy="338676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webpages</a:t>
            </a:r>
            <a:endParaRPr lang="en-US" sz="2400" dirty="0">
              <a:latin typeface="Gill Sans"/>
              <a:cs typeface="Gill Sans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590294" y="2575253"/>
            <a:ext cx="1857033" cy="1009718"/>
            <a:chOff x="3646176" y="3504212"/>
            <a:chExt cx="2138588" cy="1376333"/>
          </a:xfrm>
        </p:grpSpPr>
        <p:sp>
          <p:nvSpPr>
            <p:cNvPr id="24" name="TextBox 23"/>
            <p:cNvSpPr txBox="1"/>
            <p:nvPr/>
          </p:nvSpPr>
          <p:spPr>
            <a:xfrm>
              <a:off x="3646176" y="4511233"/>
              <a:ext cx="2138588" cy="369312"/>
            </a:xfrm>
            <a:prstGeom prst="rect">
              <a:avLst/>
            </a:prstGeom>
            <a:noFill/>
          </p:spPr>
          <p:txBody>
            <a:bodyPr wrap="none" lIns="91421" tIns="45710" rIns="91421" bIns="45710" rtlCol="0">
              <a:spAutoFit/>
            </a:bodyPr>
            <a:lstStyle/>
            <a:p>
              <a:pPr algn="ctr"/>
              <a:r>
                <a:rPr lang="en-US" dirty="0">
                  <a:latin typeface="Gill Sans"/>
                  <a:cs typeface="Gill Sans"/>
                </a:rPr>
                <a:t>Rule: Extract address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4115612" y="3536933"/>
              <a:ext cx="1073260" cy="1080900"/>
            </a:xfrm>
            <a:prstGeom prst="ellips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>
                <a:latin typeface="Gill Sans"/>
                <a:cs typeface="Gill Sans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7925" y="3504212"/>
              <a:ext cx="893671" cy="1076276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81022" y="2581943"/>
            <a:ext cx="544762" cy="609624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4800" dirty="0">
                <a:latin typeface="Gill Sans"/>
                <a:cs typeface="Gill Sans"/>
              </a:rPr>
              <a:t>2</a:t>
            </a:r>
            <a:r>
              <a:rPr lang="en-US" sz="4800" dirty="0" smtClean="0">
                <a:latin typeface="Gill Sans"/>
                <a:cs typeface="Gill Sans"/>
              </a:rPr>
              <a:t>.</a:t>
            </a:r>
            <a:endParaRPr lang="en-US" sz="4800" dirty="0">
              <a:latin typeface="Gill Sans"/>
              <a:cs typeface="Gill Sans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7751671" y="2354934"/>
            <a:ext cx="959318" cy="1013111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81022" y="6458857"/>
            <a:ext cx="215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[VLDB Demo 2015]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03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from Data Cleaning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291783" y="1870213"/>
            <a:ext cx="5237840" cy="8276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5140" y="1605282"/>
            <a:ext cx="1256053" cy="351045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webpages</a:t>
            </a:r>
            <a:endParaRPr lang="en-US" sz="240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97598" y="1594087"/>
            <a:ext cx="1189202" cy="351045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Count(*)</a:t>
            </a:r>
            <a:endParaRPr lang="en-US" sz="2400" dirty="0">
              <a:latin typeface="Gill Sans"/>
              <a:cs typeface="Gill San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87391" y="1505597"/>
            <a:ext cx="850385" cy="914238"/>
            <a:chOff x="2788071" y="3667460"/>
            <a:chExt cx="936720" cy="1202277"/>
          </a:xfrm>
        </p:grpSpPr>
        <p:sp>
          <p:nvSpPr>
            <p:cNvPr id="14" name="Rectangle 13"/>
            <p:cNvSpPr/>
            <p:nvPr/>
          </p:nvSpPr>
          <p:spPr>
            <a:xfrm>
              <a:off x="2788071" y="3667460"/>
              <a:ext cx="936720" cy="928401"/>
            </a:xfrm>
            <a:prstGeom prst="rect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Gill Sans"/>
                <a:cs typeface="Gill San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88071" y="4500425"/>
              <a:ext cx="936720" cy="369312"/>
            </a:xfrm>
            <a:prstGeom prst="rect">
              <a:avLst/>
            </a:prstGeom>
            <a:noFill/>
          </p:spPr>
          <p:txBody>
            <a:bodyPr wrap="square" lIns="91421" tIns="45710" rIns="91421" bIns="45710" rtlCol="0">
              <a:spAutoFit/>
            </a:bodyPr>
            <a:lstStyle/>
            <a:p>
              <a:pPr algn="ctr"/>
              <a:r>
                <a:rPr lang="en-US" dirty="0">
                  <a:latin typeface="Gill Sans"/>
                  <a:cs typeface="Gill Sans"/>
                </a:rPr>
                <a:t>Sample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744591" y="1405458"/>
            <a:ext cx="1941479" cy="1001498"/>
            <a:chOff x="4833823" y="3503959"/>
            <a:chExt cx="2138588" cy="1317029"/>
          </a:xfrm>
        </p:grpSpPr>
        <p:sp>
          <p:nvSpPr>
            <p:cNvPr id="11" name="TextBox 10"/>
            <p:cNvSpPr txBox="1"/>
            <p:nvPr/>
          </p:nvSpPr>
          <p:spPr>
            <a:xfrm>
              <a:off x="4833823" y="4451676"/>
              <a:ext cx="2138588" cy="369312"/>
            </a:xfrm>
            <a:prstGeom prst="rect">
              <a:avLst/>
            </a:prstGeom>
            <a:noFill/>
          </p:spPr>
          <p:txBody>
            <a:bodyPr wrap="none" lIns="91421" tIns="45710" rIns="91421" bIns="45710" rtlCol="0">
              <a:spAutoFit/>
            </a:bodyPr>
            <a:lstStyle/>
            <a:p>
              <a:pPr algn="ctr"/>
              <a:r>
                <a:rPr lang="en-US" dirty="0">
                  <a:latin typeface="Gill Sans"/>
                  <a:cs typeface="Gill Sans"/>
                </a:rPr>
                <a:t>Rule: Extract address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5303260" y="3503959"/>
              <a:ext cx="1073260" cy="1080899"/>
            </a:xfrm>
            <a:prstGeom prst="ellips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>
                <a:latin typeface="Gill Sans"/>
                <a:cs typeface="Gill San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0296" y="3503959"/>
              <a:ext cx="959511" cy="98190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1022" y="1324434"/>
            <a:ext cx="569535" cy="631893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4800" dirty="0">
                <a:latin typeface="Gill Sans"/>
                <a:cs typeface="Gill Sans"/>
              </a:rPr>
              <a:t>1.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291782" y="3093560"/>
            <a:ext cx="5237841" cy="7984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367" y="2852891"/>
            <a:ext cx="1201420" cy="338676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webpages</a:t>
            </a:r>
            <a:endParaRPr lang="en-US" sz="2400" dirty="0">
              <a:latin typeface="Gill Sans"/>
              <a:cs typeface="Gill Sans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590294" y="2575253"/>
            <a:ext cx="1857033" cy="1009718"/>
            <a:chOff x="3646176" y="3504212"/>
            <a:chExt cx="2138588" cy="1376333"/>
          </a:xfrm>
        </p:grpSpPr>
        <p:sp>
          <p:nvSpPr>
            <p:cNvPr id="24" name="TextBox 23"/>
            <p:cNvSpPr txBox="1"/>
            <p:nvPr/>
          </p:nvSpPr>
          <p:spPr>
            <a:xfrm>
              <a:off x="3646176" y="4511233"/>
              <a:ext cx="2138588" cy="369312"/>
            </a:xfrm>
            <a:prstGeom prst="rect">
              <a:avLst/>
            </a:prstGeom>
            <a:noFill/>
          </p:spPr>
          <p:txBody>
            <a:bodyPr wrap="none" lIns="91421" tIns="45710" rIns="91421" bIns="45710" rtlCol="0">
              <a:spAutoFit/>
            </a:bodyPr>
            <a:lstStyle/>
            <a:p>
              <a:pPr algn="ctr"/>
              <a:r>
                <a:rPr lang="en-US" dirty="0">
                  <a:latin typeface="Gill Sans"/>
                  <a:cs typeface="Gill Sans"/>
                </a:rPr>
                <a:t>Rule: Extract address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4115612" y="3536933"/>
              <a:ext cx="1073260" cy="1080900"/>
            </a:xfrm>
            <a:prstGeom prst="ellips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>
                <a:latin typeface="Gill Sans"/>
                <a:cs typeface="Gill Sans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7925" y="3504212"/>
              <a:ext cx="893671" cy="1076276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81022" y="2581943"/>
            <a:ext cx="544762" cy="609624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4800" dirty="0">
                <a:latin typeface="Gill Sans"/>
                <a:cs typeface="Gill Sans"/>
              </a:rPr>
              <a:t>2</a:t>
            </a:r>
            <a:r>
              <a:rPr lang="en-US" sz="4800" dirty="0" smtClean="0">
                <a:latin typeface="Gill Sans"/>
                <a:cs typeface="Gill Sans"/>
              </a:rPr>
              <a:t>.</a:t>
            </a:r>
            <a:endParaRPr lang="en-US" sz="4800" dirty="0">
              <a:latin typeface="Gill Sans"/>
              <a:cs typeface="Gill Sans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7751671" y="2354934"/>
            <a:ext cx="959318" cy="1013111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2269552" y="4276109"/>
            <a:ext cx="5260071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44021" y="4023608"/>
            <a:ext cx="1265113" cy="366760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webpages</a:t>
            </a:r>
            <a:endParaRPr lang="en-US" sz="2400" dirty="0">
              <a:latin typeface="Gill Sans"/>
              <a:cs typeface="Gill Sans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3480355" y="3846301"/>
            <a:ext cx="2176651" cy="1064384"/>
            <a:chOff x="3525238" y="3503959"/>
            <a:chExt cx="2380466" cy="1339752"/>
          </a:xfrm>
        </p:grpSpPr>
        <p:sp>
          <p:nvSpPr>
            <p:cNvPr id="44" name="TextBox 43"/>
            <p:cNvSpPr txBox="1"/>
            <p:nvPr/>
          </p:nvSpPr>
          <p:spPr>
            <a:xfrm>
              <a:off x="3525238" y="4474399"/>
              <a:ext cx="2380466" cy="369312"/>
            </a:xfrm>
            <a:prstGeom prst="rect">
              <a:avLst/>
            </a:prstGeom>
            <a:noFill/>
          </p:spPr>
          <p:txBody>
            <a:bodyPr wrap="none" lIns="91421" tIns="45710" rIns="91421" bIns="45710" rtlCol="0">
              <a:spAutoFit/>
            </a:bodyPr>
            <a:lstStyle/>
            <a:p>
              <a:pPr algn="ctr"/>
              <a:r>
                <a:rPr lang="en-US" dirty="0" smtClean="0">
                  <a:latin typeface="Gill Sans"/>
                  <a:cs typeface="Gill Sans"/>
                </a:rPr>
                <a:t>Crowd: </a:t>
              </a:r>
              <a:r>
                <a:rPr lang="en-US" dirty="0">
                  <a:latin typeface="Gill Sans"/>
                  <a:cs typeface="Gill Sans"/>
                </a:rPr>
                <a:t>Extract address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4115613" y="3503959"/>
              <a:ext cx="1073260" cy="1080899"/>
            </a:xfrm>
            <a:prstGeom prst="ellips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>
                <a:latin typeface="Gill Sans"/>
                <a:cs typeface="Gill Sans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81022" y="3730187"/>
            <a:ext cx="573643" cy="660181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4800" dirty="0">
                <a:latin typeface="Gill Sans"/>
                <a:cs typeface="Gill Sans"/>
              </a:rPr>
              <a:t>3</a:t>
            </a:r>
            <a:r>
              <a:rPr lang="en-US" sz="4800" dirty="0" smtClean="0">
                <a:latin typeface="Gill Sans"/>
                <a:cs typeface="Gill Sans"/>
              </a:rPr>
              <a:t>.</a:t>
            </a:r>
            <a:endParaRPr lang="en-US" sz="4800" dirty="0">
              <a:latin typeface="Gill Sans"/>
              <a:cs typeface="Gill Sans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7700813" y="3583516"/>
            <a:ext cx="1010176" cy="109712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629" y="3944645"/>
            <a:ext cx="727649" cy="730567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81022" y="6458857"/>
            <a:ext cx="215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[VLDB Demo 2015]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28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61"/>
          <p:cNvSpPr/>
          <p:nvPr/>
        </p:nvSpPr>
        <p:spPr>
          <a:xfrm>
            <a:off x="3338286" y="5127178"/>
            <a:ext cx="4159312" cy="595691"/>
          </a:xfrm>
          <a:custGeom>
            <a:avLst/>
            <a:gdLst>
              <a:gd name="connsiteX0" fmla="*/ 0 w 2507226"/>
              <a:gd name="connsiteY0" fmla="*/ 931260 h 947647"/>
              <a:gd name="connsiteX1" fmla="*/ 655484 w 2507226"/>
              <a:gd name="connsiteY1" fmla="*/ 136486 h 947647"/>
              <a:gd name="connsiteX2" fmla="*/ 1900903 w 2507226"/>
              <a:gd name="connsiteY2" fmla="*/ 79131 h 947647"/>
              <a:gd name="connsiteX3" fmla="*/ 2507226 w 2507226"/>
              <a:gd name="connsiteY3" fmla="*/ 947647 h 94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7226" h="947647">
                <a:moveTo>
                  <a:pt x="0" y="931260"/>
                </a:moveTo>
                <a:cubicBezTo>
                  <a:pt x="169333" y="604884"/>
                  <a:pt x="338667" y="278508"/>
                  <a:pt x="655484" y="136486"/>
                </a:cubicBezTo>
                <a:cubicBezTo>
                  <a:pt x="972301" y="-5536"/>
                  <a:pt x="1592279" y="-56062"/>
                  <a:pt x="1900903" y="79131"/>
                </a:cubicBezTo>
                <a:cubicBezTo>
                  <a:pt x="2209527" y="214324"/>
                  <a:pt x="2507226" y="947647"/>
                  <a:pt x="2507226" y="947647"/>
                </a:cubicBezTo>
              </a:path>
            </a:pathLst>
          </a:custGeom>
          <a:ln w="28575" cmpd="sng">
            <a:solidFill>
              <a:srgbClr val="FC265C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1" tIns="45710" rIns="91421" bIns="45710"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from Data Cleaning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291783" y="1870213"/>
            <a:ext cx="5237840" cy="8276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5140" y="1605282"/>
            <a:ext cx="1256053" cy="351045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webpages</a:t>
            </a:r>
            <a:endParaRPr lang="en-US" sz="240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97598" y="1594087"/>
            <a:ext cx="1189202" cy="351045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Count(*)</a:t>
            </a:r>
            <a:endParaRPr lang="en-US" sz="2400" dirty="0">
              <a:latin typeface="Gill Sans"/>
              <a:cs typeface="Gill San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87391" y="1505597"/>
            <a:ext cx="850385" cy="914238"/>
            <a:chOff x="2788071" y="3667460"/>
            <a:chExt cx="936720" cy="1202277"/>
          </a:xfrm>
        </p:grpSpPr>
        <p:sp>
          <p:nvSpPr>
            <p:cNvPr id="14" name="Rectangle 13"/>
            <p:cNvSpPr/>
            <p:nvPr/>
          </p:nvSpPr>
          <p:spPr>
            <a:xfrm>
              <a:off x="2788071" y="3667460"/>
              <a:ext cx="936720" cy="928401"/>
            </a:xfrm>
            <a:prstGeom prst="rect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Gill Sans"/>
                <a:cs typeface="Gill San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88071" y="4500425"/>
              <a:ext cx="936720" cy="369312"/>
            </a:xfrm>
            <a:prstGeom prst="rect">
              <a:avLst/>
            </a:prstGeom>
            <a:noFill/>
          </p:spPr>
          <p:txBody>
            <a:bodyPr wrap="square" lIns="91421" tIns="45710" rIns="91421" bIns="45710" rtlCol="0">
              <a:spAutoFit/>
            </a:bodyPr>
            <a:lstStyle/>
            <a:p>
              <a:pPr algn="ctr"/>
              <a:r>
                <a:rPr lang="en-US" dirty="0">
                  <a:latin typeface="Gill Sans"/>
                  <a:cs typeface="Gill Sans"/>
                </a:rPr>
                <a:t>Sample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744591" y="1405458"/>
            <a:ext cx="1941479" cy="1001498"/>
            <a:chOff x="4833823" y="3503959"/>
            <a:chExt cx="2138588" cy="1317029"/>
          </a:xfrm>
        </p:grpSpPr>
        <p:sp>
          <p:nvSpPr>
            <p:cNvPr id="11" name="TextBox 10"/>
            <p:cNvSpPr txBox="1"/>
            <p:nvPr/>
          </p:nvSpPr>
          <p:spPr>
            <a:xfrm>
              <a:off x="4833823" y="4451676"/>
              <a:ext cx="2138588" cy="369312"/>
            </a:xfrm>
            <a:prstGeom prst="rect">
              <a:avLst/>
            </a:prstGeom>
            <a:noFill/>
          </p:spPr>
          <p:txBody>
            <a:bodyPr wrap="none" lIns="91421" tIns="45710" rIns="91421" bIns="45710" rtlCol="0">
              <a:spAutoFit/>
            </a:bodyPr>
            <a:lstStyle/>
            <a:p>
              <a:pPr algn="ctr"/>
              <a:r>
                <a:rPr lang="en-US" dirty="0">
                  <a:latin typeface="Gill Sans"/>
                  <a:cs typeface="Gill Sans"/>
                </a:rPr>
                <a:t>Rule: Extract address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5303260" y="3503959"/>
              <a:ext cx="1073260" cy="1080899"/>
            </a:xfrm>
            <a:prstGeom prst="ellips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>
                <a:latin typeface="Gill Sans"/>
                <a:cs typeface="Gill San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0296" y="3503959"/>
              <a:ext cx="959511" cy="98190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1022" y="1324434"/>
            <a:ext cx="569535" cy="631893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4800" dirty="0">
                <a:latin typeface="Gill Sans"/>
                <a:cs typeface="Gill Sans"/>
              </a:rPr>
              <a:t>1.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291782" y="3093560"/>
            <a:ext cx="5237841" cy="7984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367" y="2852891"/>
            <a:ext cx="1201420" cy="338676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webpages</a:t>
            </a:r>
            <a:endParaRPr lang="en-US" sz="2400" dirty="0">
              <a:latin typeface="Gill Sans"/>
              <a:cs typeface="Gill Sans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590294" y="2575253"/>
            <a:ext cx="1857033" cy="1009718"/>
            <a:chOff x="3646176" y="3504212"/>
            <a:chExt cx="2138588" cy="1376333"/>
          </a:xfrm>
        </p:grpSpPr>
        <p:sp>
          <p:nvSpPr>
            <p:cNvPr id="24" name="TextBox 23"/>
            <p:cNvSpPr txBox="1"/>
            <p:nvPr/>
          </p:nvSpPr>
          <p:spPr>
            <a:xfrm>
              <a:off x="3646176" y="4511233"/>
              <a:ext cx="2138588" cy="369312"/>
            </a:xfrm>
            <a:prstGeom prst="rect">
              <a:avLst/>
            </a:prstGeom>
            <a:noFill/>
          </p:spPr>
          <p:txBody>
            <a:bodyPr wrap="none" lIns="91421" tIns="45710" rIns="91421" bIns="45710" rtlCol="0">
              <a:spAutoFit/>
            </a:bodyPr>
            <a:lstStyle/>
            <a:p>
              <a:pPr algn="ctr"/>
              <a:r>
                <a:rPr lang="en-US" dirty="0">
                  <a:latin typeface="Gill Sans"/>
                  <a:cs typeface="Gill Sans"/>
                </a:rPr>
                <a:t>Rule: Extract address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4115612" y="3536933"/>
              <a:ext cx="1073260" cy="1080900"/>
            </a:xfrm>
            <a:prstGeom prst="ellips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>
                <a:latin typeface="Gill Sans"/>
                <a:cs typeface="Gill Sans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7925" y="3504212"/>
              <a:ext cx="893671" cy="1076276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81022" y="2581943"/>
            <a:ext cx="544762" cy="609624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4800" dirty="0">
                <a:latin typeface="Gill Sans"/>
                <a:cs typeface="Gill Sans"/>
              </a:rPr>
              <a:t>2</a:t>
            </a:r>
            <a:r>
              <a:rPr lang="en-US" sz="4800" dirty="0" smtClean="0">
                <a:latin typeface="Gill Sans"/>
                <a:cs typeface="Gill Sans"/>
              </a:rPr>
              <a:t>.</a:t>
            </a:r>
            <a:endParaRPr lang="en-US" sz="4800" dirty="0">
              <a:latin typeface="Gill Sans"/>
              <a:cs typeface="Gill Sans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7751671" y="2354934"/>
            <a:ext cx="959318" cy="1013111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2269552" y="4276109"/>
            <a:ext cx="5260071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44021" y="4023608"/>
            <a:ext cx="1265113" cy="366760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webpages</a:t>
            </a:r>
            <a:endParaRPr lang="en-US" sz="2400" dirty="0">
              <a:latin typeface="Gill Sans"/>
              <a:cs typeface="Gill Sans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3480355" y="3846301"/>
            <a:ext cx="2176651" cy="1064384"/>
            <a:chOff x="3525238" y="3503959"/>
            <a:chExt cx="2380466" cy="1339752"/>
          </a:xfrm>
        </p:grpSpPr>
        <p:sp>
          <p:nvSpPr>
            <p:cNvPr id="44" name="TextBox 43"/>
            <p:cNvSpPr txBox="1"/>
            <p:nvPr/>
          </p:nvSpPr>
          <p:spPr>
            <a:xfrm>
              <a:off x="3525238" y="4474399"/>
              <a:ext cx="2380466" cy="369312"/>
            </a:xfrm>
            <a:prstGeom prst="rect">
              <a:avLst/>
            </a:prstGeom>
            <a:noFill/>
          </p:spPr>
          <p:txBody>
            <a:bodyPr wrap="none" lIns="91421" tIns="45710" rIns="91421" bIns="45710" rtlCol="0">
              <a:spAutoFit/>
            </a:bodyPr>
            <a:lstStyle/>
            <a:p>
              <a:pPr algn="ctr"/>
              <a:r>
                <a:rPr lang="en-US" dirty="0" smtClean="0">
                  <a:latin typeface="Gill Sans"/>
                  <a:cs typeface="Gill Sans"/>
                </a:rPr>
                <a:t>Crowd: </a:t>
              </a:r>
              <a:r>
                <a:rPr lang="en-US" dirty="0">
                  <a:latin typeface="Gill Sans"/>
                  <a:cs typeface="Gill Sans"/>
                </a:rPr>
                <a:t>Extract address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4115613" y="3503959"/>
              <a:ext cx="1073260" cy="1080899"/>
            </a:xfrm>
            <a:prstGeom prst="ellips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>
                <a:latin typeface="Gill Sans"/>
                <a:cs typeface="Gill Sans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81022" y="3730187"/>
            <a:ext cx="573643" cy="660181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4800" dirty="0">
                <a:latin typeface="Gill Sans"/>
                <a:cs typeface="Gill Sans"/>
              </a:rPr>
              <a:t>3</a:t>
            </a:r>
            <a:r>
              <a:rPr lang="en-US" sz="4800" dirty="0" smtClean="0">
                <a:latin typeface="Gill Sans"/>
                <a:cs typeface="Gill Sans"/>
              </a:rPr>
              <a:t>.</a:t>
            </a:r>
            <a:endParaRPr lang="en-US" sz="4800" dirty="0">
              <a:latin typeface="Gill Sans"/>
              <a:cs typeface="Gill Sans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7700813" y="3583516"/>
            <a:ext cx="1010176" cy="109712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629" y="3944645"/>
            <a:ext cx="727649" cy="730567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>
            <a:off x="2269552" y="5815069"/>
            <a:ext cx="5260071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5140" y="5637729"/>
            <a:ext cx="1265113" cy="372231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webpages</a:t>
            </a:r>
            <a:endParaRPr lang="en-US" sz="2400" dirty="0">
              <a:latin typeface="Gill Sans"/>
              <a:cs typeface="Gill San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635354" y="6096162"/>
            <a:ext cx="2359482" cy="521129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Crowd + Active Learning:</a:t>
            </a:r>
          </a:p>
          <a:p>
            <a:pPr algn="ctr"/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>
                <a:latin typeface="Gill Sans"/>
                <a:cs typeface="Gill Sans"/>
              </a:rPr>
              <a:t>Extract address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2141" y="5299052"/>
            <a:ext cx="573643" cy="670028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4800" dirty="0" smtClean="0">
                <a:latin typeface="Gill Sans"/>
                <a:cs typeface="Gill Sans"/>
              </a:rPr>
              <a:t>4.</a:t>
            </a:r>
            <a:endParaRPr lang="en-US" sz="4800" dirty="0">
              <a:latin typeface="Gill Sans"/>
              <a:cs typeface="Gill Sans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7700813" y="5127179"/>
            <a:ext cx="1010176" cy="111348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476770" y="6067374"/>
            <a:ext cx="1955483" cy="297781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Rule: Extract address</a:t>
            </a:r>
          </a:p>
        </p:txBody>
      </p:sp>
      <p:sp>
        <p:nvSpPr>
          <p:cNvPr id="58" name="Oval 57"/>
          <p:cNvSpPr/>
          <p:nvPr/>
        </p:nvSpPr>
        <p:spPr>
          <a:xfrm>
            <a:off x="2957007" y="5320531"/>
            <a:ext cx="981368" cy="871544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 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023" y="5396320"/>
            <a:ext cx="817155" cy="663211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5273031" y="5266125"/>
            <a:ext cx="981368" cy="925950"/>
            <a:chOff x="5181926" y="5593487"/>
            <a:chExt cx="981368" cy="925950"/>
          </a:xfrm>
        </p:grpSpPr>
        <p:sp>
          <p:nvSpPr>
            <p:cNvPr id="53" name="Oval 52"/>
            <p:cNvSpPr/>
            <p:nvPr/>
          </p:nvSpPr>
          <p:spPr>
            <a:xfrm>
              <a:off x="5181926" y="5626350"/>
              <a:ext cx="981368" cy="871543"/>
            </a:xfrm>
            <a:prstGeom prst="ellips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>
                <a:latin typeface="Gill Sans"/>
                <a:cs typeface="Gill Sans"/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3668" y="5593487"/>
              <a:ext cx="560113" cy="570747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1500" y="5971759"/>
              <a:ext cx="541794" cy="547678"/>
            </a:xfrm>
            <a:prstGeom prst="rect">
              <a:avLst/>
            </a:prstGeom>
          </p:spPr>
        </p:pic>
        <p:sp>
          <p:nvSpPr>
            <p:cNvPr id="61" name="Plus 60"/>
            <p:cNvSpPr/>
            <p:nvPr/>
          </p:nvSpPr>
          <p:spPr>
            <a:xfrm>
              <a:off x="5326441" y="6050231"/>
              <a:ext cx="340570" cy="339140"/>
            </a:xfrm>
            <a:prstGeom prst="mathPlus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81022" y="6458857"/>
            <a:ext cx="215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[VLDB Demo 2015]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03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is getting faster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4" y="2918583"/>
            <a:ext cx="3942443" cy="1980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89" y="1417638"/>
            <a:ext cx="3743476" cy="16662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363" y="4951015"/>
            <a:ext cx="3593629" cy="14557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2545" y="3026171"/>
            <a:ext cx="3214255" cy="168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15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-48378" y="168625"/>
            <a:ext cx="10207655" cy="1881169"/>
            <a:chOff x="-48378" y="168625"/>
            <a:chExt cx="10207655" cy="1881169"/>
          </a:xfrm>
        </p:grpSpPr>
        <p:pic>
          <p:nvPicPr>
            <p:cNvPr id="10" name="Picture 9" descr="Screen Shot 2016-03-31 at 11.13.43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378" y="168625"/>
              <a:ext cx="10207655" cy="188116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2" name="Rectangle 11"/>
            <p:cNvSpPr/>
            <p:nvPr/>
          </p:nvSpPr>
          <p:spPr>
            <a:xfrm>
              <a:off x="1415145" y="1403047"/>
              <a:ext cx="1161143" cy="471715"/>
            </a:xfrm>
            <a:prstGeom prst="rect">
              <a:avLst/>
            </a:prstGeom>
            <a:noFill/>
            <a:ln w="7620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13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-48378" y="168625"/>
            <a:ext cx="10207655" cy="1881169"/>
            <a:chOff x="-48378" y="168625"/>
            <a:chExt cx="10207655" cy="1881169"/>
          </a:xfrm>
        </p:grpSpPr>
        <p:pic>
          <p:nvPicPr>
            <p:cNvPr id="10" name="Picture 9" descr="Screen Shot 2016-03-31 at 11.13.43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378" y="168625"/>
              <a:ext cx="10207655" cy="188116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2" name="Rectangle 11"/>
            <p:cNvSpPr/>
            <p:nvPr/>
          </p:nvSpPr>
          <p:spPr>
            <a:xfrm>
              <a:off x="1415145" y="1403047"/>
              <a:ext cx="1161143" cy="471715"/>
            </a:xfrm>
            <a:prstGeom prst="rect">
              <a:avLst/>
            </a:prstGeom>
            <a:noFill/>
            <a:ln w="7620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-2419054" y="2496589"/>
            <a:ext cx="11647714" cy="1689094"/>
            <a:chOff x="-2419054" y="2496589"/>
            <a:chExt cx="11647714" cy="1689094"/>
          </a:xfrm>
        </p:grpSpPr>
        <p:pic>
          <p:nvPicPr>
            <p:cNvPr id="8" name="Picture 7" descr="Screen Shot 2016-03-31 at 11.06.36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19054" y="2496589"/>
              <a:ext cx="11647714" cy="1689094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3" name="Rectangle 12"/>
            <p:cNvSpPr/>
            <p:nvPr/>
          </p:nvSpPr>
          <p:spPr>
            <a:xfrm>
              <a:off x="6913632" y="2704494"/>
              <a:ext cx="1161143" cy="471715"/>
            </a:xfrm>
            <a:prstGeom prst="rect">
              <a:avLst/>
            </a:prstGeom>
            <a:noFill/>
            <a:ln w="7620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21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-48378" y="168625"/>
            <a:ext cx="10207655" cy="1881169"/>
            <a:chOff x="-48378" y="168625"/>
            <a:chExt cx="10207655" cy="1881169"/>
          </a:xfrm>
        </p:grpSpPr>
        <p:pic>
          <p:nvPicPr>
            <p:cNvPr id="10" name="Picture 9" descr="Screen Shot 2016-03-31 at 11.13.43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378" y="168625"/>
              <a:ext cx="10207655" cy="188116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2" name="Rectangle 11"/>
            <p:cNvSpPr/>
            <p:nvPr/>
          </p:nvSpPr>
          <p:spPr>
            <a:xfrm>
              <a:off x="1415145" y="1403047"/>
              <a:ext cx="1161143" cy="471715"/>
            </a:xfrm>
            <a:prstGeom prst="rect">
              <a:avLst/>
            </a:prstGeom>
            <a:noFill/>
            <a:ln w="7620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-2419054" y="2496589"/>
            <a:ext cx="11647714" cy="1689094"/>
            <a:chOff x="-2419054" y="2496589"/>
            <a:chExt cx="11647714" cy="1689094"/>
          </a:xfrm>
        </p:grpSpPr>
        <p:pic>
          <p:nvPicPr>
            <p:cNvPr id="8" name="Picture 7" descr="Screen Shot 2016-03-31 at 11.06.36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19054" y="2496589"/>
              <a:ext cx="11647714" cy="1689094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3" name="Rectangle 12"/>
            <p:cNvSpPr/>
            <p:nvPr/>
          </p:nvSpPr>
          <p:spPr>
            <a:xfrm>
              <a:off x="6913632" y="2704494"/>
              <a:ext cx="1161143" cy="471715"/>
            </a:xfrm>
            <a:prstGeom prst="rect">
              <a:avLst/>
            </a:prstGeom>
            <a:noFill/>
            <a:ln w="7620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-208038" y="4586297"/>
            <a:ext cx="11975764" cy="1886857"/>
            <a:chOff x="-208038" y="4632477"/>
            <a:chExt cx="11975764" cy="1886857"/>
          </a:xfrm>
        </p:grpSpPr>
        <p:pic>
          <p:nvPicPr>
            <p:cNvPr id="9" name="Picture 8" descr="Screen Shot 2016-03-31 at 11.10.35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8038" y="4632477"/>
              <a:ext cx="11975764" cy="1886857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4" name="Rectangle 13"/>
            <p:cNvSpPr/>
            <p:nvPr/>
          </p:nvSpPr>
          <p:spPr>
            <a:xfrm>
              <a:off x="737810" y="5261429"/>
              <a:ext cx="4209143" cy="563638"/>
            </a:xfrm>
            <a:prstGeom prst="rect">
              <a:avLst/>
            </a:prstGeom>
            <a:noFill/>
            <a:ln w="7620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21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humans process a lot of data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58519" y="1833133"/>
            <a:ext cx="7426962" cy="2750412"/>
            <a:chOff x="592655" y="1833133"/>
            <a:chExt cx="7426962" cy="2750412"/>
          </a:xfrm>
        </p:grpSpPr>
        <p:grpSp>
          <p:nvGrpSpPr>
            <p:cNvPr id="38" name="Group 37"/>
            <p:cNvGrpSpPr/>
            <p:nvPr/>
          </p:nvGrpSpPr>
          <p:grpSpPr>
            <a:xfrm>
              <a:off x="592655" y="1833133"/>
              <a:ext cx="7426962" cy="2334777"/>
              <a:chOff x="592655" y="2246166"/>
              <a:chExt cx="7426962" cy="2334777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2"/>
              <a:srcRect t="53452" r="18176" b="22903"/>
              <a:stretch/>
            </p:blipFill>
            <p:spPr>
              <a:xfrm>
                <a:off x="3964347" y="2246167"/>
                <a:ext cx="4055270" cy="233477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2"/>
              <a:srcRect t="-1" r="20872" b="76759"/>
              <a:stretch/>
            </p:blipFill>
            <p:spPr>
              <a:xfrm>
                <a:off x="592655" y="2246166"/>
                <a:ext cx="3795016" cy="2334776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3625667" y="2334385"/>
                <a:ext cx="810384" cy="2062103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800" b="1" dirty="0" smtClean="0">
                    <a:ln>
                      <a:solidFill>
                        <a:srgbClr val="000000"/>
                      </a:solidFill>
                    </a:ln>
                    <a:solidFill>
                      <a:schemeClr val="bg1"/>
                    </a:solidFill>
                    <a:latin typeface="Arial Narrow"/>
                    <a:cs typeface="Arial Narrow"/>
                  </a:rPr>
                  <a:t>=</a:t>
                </a:r>
                <a:endParaRPr lang="en-US" sz="12800" b="1" dirty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902549" y="2334385"/>
                <a:ext cx="810384" cy="2062103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800" b="1" dirty="0">
                    <a:ln>
                      <a:solidFill>
                        <a:srgbClr val="000000"/>
                      </a:solidFill>
                    </a:ln>
                    <a:solidFill>
                      <a:schemeClr val="bg1"/>
                    </a:solidFill>
                    <a:latin typeface="Arial Narrow"/>
                    <a:cs typeface="Arial Narrow"/>
                  </a:rPr>
                  <a:t>?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1062183" y="4214213"/>
              <a:ext cx="2724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/>
                  </a:solidFill>
                </a:rPr>
                <a:t>iPhone 4s 16GB (White)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93494" y="4214213"/>
              <a:ext cx="2724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/>
                  </a:solidFill>
                </a:rPr>
                <a:t>White </a:t>
              </a:r>
              <a:r>
                <a:rPr lang="en-US" dirty="0" err="1" smtClean="0">
                  <a:solidFill>
                    <a:schemeClr val="accent1"/>
                  </a:solidFill>
                </a:rPr>
                <a:t>iphone</a:t>
              </a:r>
              <a:r>
                <a:rPr lang="en-US" dirty="0" smtClean="0">
                  <a:solidFill>
                    <a:schemeClr val="accent1"/>
                  </a:solidFill>
                </a:rPr>
                <a:t> 4S 16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30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729255" y="1748929"/>
            <a:ext cx="5685491" cy="3360142"/>
            <a:chOff x="640862" y="2015940"/>
            <a:chExt cx="8229600" cy="4525963"/>
          </a:xfrm>
        </p:grpSpPr>
        <p:pic>
          <p:nvPicPr>
            <p:cNvPr id="8" name="Content Placeholder 3"/>
            <p:cNvPicPr>
              <a:picLocks noChangeAspect="1"/>
            </p:cNvPicPr>
            <p:nvPr/>
          </p:nvPicPr>
          <p:blipFill>
            <a:blip r:embed="rId2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80923" y="4467795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Gotham Bold"/>
                  <a:cs typeface="Gotham Bold"/>
                </a:rPr>
                <a:t>YES</a:t>
              </a:r>
              <a:endParaRPr lang="en-US" sz="1200" dirty="0">
                <a:latin typeface="Gotham Bold"/>
                <a:cs typeface="Gotham Bold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Gotham Bold"/>
                  <a:cs typeface="Gotham Bold"/>
                </a:rPr>
                <a:t>NO</a:t>
              </a:r>
              <a:endParaRPr lang="en-US" sz="1200" dirty="0">
                <a:latin typeface="Gotham Bold"/>
                <a:cs typeface="Gotham Bold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78121" y="4278922"/>
              <a:ext cx="587469" cy="6122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  <p:sp>
        <p:nvSpPr>
          <p:cNvPr id="4" name="TextBox 3"/>
          <p:cNvSpPr txBox="1"/>
          <p:nvPr/>
        </p:nvSpPr>
        <p:spPr>
          <a:xfrm>
            <a:off x="1438968" y="5109071"/>
            <a:ext cx="6277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/>
              <a:t>Is there a cat in this photo?</a:t>
            </a:r>
            <a:endParaRPr lang="en-US" sz="4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humans process a lot of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17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humans process a lot of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885" y="1417638"/>
            <a:ext cx="1748228" cy="171538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9" y="3275189"/>
            <a:ext cx="9144001" cy="3049632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874762" y="3592287"/>
            <a:ext cx="1560286" cy="1112762"/>
          </a:xfrm>
          <a:prstGeom prst="ellipse">
            <a:avLst/>
          </a:prstGeom>
          <a:noFill/>
          <a:ln w="762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17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</a:t>
            </a:r>
            <a:r>
              <a:rPr lang="en-US" dirty="0" smtClean="0"/>
              <a:t>abeling is seldom automated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55523" y="1565963"/>
            <a:ext cx="7595810" cy="3734777"/>
            <a:chOff x="955523" y="1814286"/>
            <a:chExt cx="7595810" cy="3734777"/>
          </a:xfrm>
        </p:grpSpPr>
        <p:sp>
          <p:nvSpPr>
            <p:cNvPr id="4" name="TextBox 3"/>
            <p:cNvSpPr txBox="1"/>
            <p:nvPr/>
          </p:nvSpPr>
          <p:spPr>
            <a:xfrm>
              <a:off x="955523" y="1814286"/>
              <a:ext cx="7595810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400" dirty="0" smtClean="0"/>
                <a:t>“</a:t>
              </a:r>
              <a:r>
                <a:rPr lang="en-US" sz="4000" dirty="0" smtClean="0"/>
                <a:t>[survey] participants reported </a:t>
              </a:r>
              <a:r>
                <a:rPr lang="en-US" sz="4000" b="1" dirty="0" smtClean="0">
                  <a:solidFill>
                    <a:srgbClr val="4F81BD"/>
                  </a:solidFill>
                </a:rPr>
                <a:t>hundreds of employees</a:t>
              </a:r>
              <a:r>
                <a:rPr lang="en-US" sz="4000" dirty="0" smtClean="0"/>
                <a:t> deploying </a:t>
              </a:r>
              <a:r>
                <a:rPr lang="en-US" sz="4000" b="1" dirty="0" smtClean="0">
                  <a:solidFill>
                    <a:srgbClr val="4F81BD"/>
                  </a:solidFill>
                </a:rPr>
                <a:t>hundreds of thousands of tasks</a:t>
              </a:r>
              <a:r>
                <a:rPr lang="en-US" sz="4000" dirty="0" smtClean="0"/>
                <a:t> per week, with overall spending in the </a:t>
              </a:r>
              <a:r>
                <a:rPr lang="en-US" sz="4000" b="1" dirty="0" smtClean="0">
                  <a:solidFill>
                    <a:srgbClr val="4F81BD"/>
                  </a:solidFill>
                </a:rPr>
                <a:t>millions of dollars</a:t>
              </a:r>
              <a:r>
                <a:rPr lang="en-US" sz="4000" dirty="0" smtClean="0"/>
                <a:t> per year.</a:t>
              </a:r>
              <a:endParaRPr lang="en-US" sz="64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306349" y="4471845"/>
              <a:ext cx="37495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400" dirty="0" smtClean="0"/>
                <a:t>”</a:t>
              </a:r>
              <a:endParaRPr lang="en-US" sz="64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114905" y="6043349"/>
            <a:ext cx="8914190" cy="7694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A. Marcus and A. </a:t>
            </a:r>
            <a:r>
              <a:rPr lang="en-US" sz="2200" dirty="0" err="1"/>
              <a:t>Parameswaran</a:t>
            </a:r>
            <a:r>
              <a:rPr lang="en-US" sz="2200" dirty="0"/>
              <a:t>. Crowdsourced data </a:t>
            </a:r>
            <a:r>
              <a:rPr lang="en-US" sz="2200" dirty="0" smtClean="0"/>
              <a:t>management: </a:t>
            </a:r>
            <a:r>
              <a:rPr lang="en-US" sz="2200" dirty="0"/>
              <a:t>industry and academic perspectives. </a:t>
            </a:r>
            <a:r>
              <a:rPr lang="en-US" sz="2200" i="1" dirty="0"/>
              <a:t>Foundations and Trends in Databases,</a:t>
            </a:r>
            <a:r>
              <a:rPr lang="en-US" sz="2200" dirty="0"/>
              <a:t> </a:t>
            </a:r>
            <a:r>
              <a:rPr lang="en-US" sz="2200" dirty="0" smtClean="0"/>
              <a:t>2015.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3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humans process a lot of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2502" y="1565259"/>
            <a:ext cx="8891498" cy="4743463"/>
            <a:chOff x="252502" y="1308100"/>
            <a:chExt cx="8891498" cy="4743463"/>
          </a:xfrm>
        </p:grpSpPr>
        <p:pic>
          <p:nvPicPr>
            <p:cNvPr id="20" name="Picture 19" descr="Screen Shot 2015-08-25 at 10.39.29 A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2" t="12898" r="7291" b="8977"/>
            <a:stretch/>
          </p:blipFill>
          <p:spPr>
            <a:xfrm>
              <a:off x="252502" y="1308100"/>
              <a:ext cx="3714564" cy="4743463"/>
            </a:xfrm>
            <a:prstGeom prst="rect">
              <a:avLst/>
            </a:prstGeom>
          </p:spPr>
        </p:pic>
        <p:pic>
          <p:nvPicPr>
            <p:cNvPr id="21" name="Picture 20" descr="unnamed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" t="48212" r="53199" b="2392"/>
            <a:stretch/>
          </p:blipFill>
          <p:spPr>
            <a:xfrm>
              <a:off x="4988517" y="2182701"/>
              <a:ext cx="4155483" cy="3044135"/>
            </a:xfrm>
            <a:prstGeom prst="rect">
              <a:avLst/>
            </a:prstGeom>
          </p:spPr>
        </p:pic>
        <p:cxnSp>
          <p:nvCxnSpPr>
            <p:cNvPr id="22" name="Straight Arrow Connector 21"/>
            <p:cNvCxnSpPr/>
            <p:nvPr/>
          </p:nvCxnSpPr>
          <p:spPr>
            <a:xfrm flipH="1">
              <a:off x="4052585" y="3538912"/>
              <a:ext cx="842552" cy="0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17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Crowdsourced data analysis</a:t>
            </a:r>
            <a:endParaRPr lang="en-US" dirty="0">
              <a:latin typeface="Bariol Bold"/>
              <a:cs typeface="Bariol Bold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285406" y="1526432"/>
            <a:ext cx="6213564" cy="1716142"/>
            <a:chOff x="1534282" y="3935998"/>
            <a:chExt cx="6213564" cy="171614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b="10951"/>
            <a:stretch/>
          </p:blipFill>
          <p:spPr>
            <a:xfrm>
              <a:off x="1534282" y="4051175"/>
              <a:ext cx="3974172" cy="160096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5993" y="3935998"/>
              <a:ext cx="2181853" cy="1679004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76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Crowdsourced data analysis</a:t>
            </a:r>
            <a:endParaRPr lang="en-US" dirty="0">
              <a:latin typeface="Bariol Bold"/>
              <a:cs typeface="Bariol Bol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947863" y="3601134"/>
            <a:ext cx="3572435" cy="2229157"/>
            <a:chOff x="640862" y="2015940"/>
            <a:chExt cx="8229600" cy="4525963"/>
          </a:xfrm>
        </p:grpSpPr>
        <p:pic>
          <p:nvPicPr>
            <p:cNvPr id="15" name="Content Placeholder 3"/>
            <p:cNvPicPr>
              <a:picLocks noChangeAspect="1"/>
            </p:cNvPicPr>
            <p:nvPr/>
          </p:nvPicPr>
          <p:blipFill>
            <a:blip r:embed="rId3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80923" y="4467795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Gotham Bold"/>
                  <a:cs typeface="Gotham Bold"/>
                </a:rPr>
                <a:t>YES</a:t>
              </a:r>
              <a:endParaRPr lang="en-US" sz="1200" dirty="0">
                <a:latin typeface="Gotham Bold"/>
                <a:cs typeface="Gotham Bold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Gotham Bold"/>
                  <a:cs typeface="Gotham Bold"/>
                </a:rPr>
                <a:t>NO</a:t>
              </a:r>
              <a:endParaRPr lang="en-US" sz="1200" dirty="0">
                <a:latin typeface="Gotham Bold"/>
                <a:cs typeface="Gotham Bold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8121" y="4278922"/>
              <a:ext cx="587469" cy="6122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  <p:sp>
        <p:nvSpPr>
          <p:cNvPr id="21" name="Content Placeholder 2"/>
          <p:cNvSpPr txBox="1">
            <a:spLocks/>
          </p:cNvSpPr>
          <p:nvPr/>
        </p:nvSpPr>
        <p:spPr>
          <a:xfrm>
            <a:off x="618828" y="3601134"/>
            <a:ext cx="4215854" cy="62126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latin typeface="Bariol Bold"/>
                <a:cs typeface="Bariol Bold"/>
              </a:rPr>
              <a:t>Microtasks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285406" y="1526432"/>
            <a:ext cx="6213564" cy="1716142"/>
            <a:chOff x="1534282" y="3935998"/>
            <a:chExt cx="6213564" cy="171614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b="10951"/>
            <a:stretch/>
          </p:blipFill>
          <p:spPr>
            <a:xfrm>
              <a:off x="1534282" y="4051175"/>
              <a:ext cx="3974172" cy="160096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5993" y="3935998"/>
              <a:ext cx="2181853" cy="1679004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70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Labeling: a general abstraction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25700" y="5181583"/>
            <a:ext cx="4292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/>
              <a:t>Entity Resolution</a:t>
            </a:r>
            <a:endParaRPr lang="en-US" sz="4200" dirty="0"/>
          </a:p>
        </p:txBody>
      </p:sp>
      <p:grpSp>
        <p:nvGrpSpPr>
          <p:cNvPr id="9" name="Group 8"/>
          <p:cNvGrpSpPr/>
          <p:nvPr/>
        </p:nvGrpSpPr>
        <p:grpSpPr>
          <a:xfrm>
            <a:off x="858519" y="1833133"/>
            <a:ext cx="7426962" cy="2750412"/>
            <a:chOff x="592655" y="1833133"/>
            <a:chExt cx="7426962" cy="2750412"/>
          </a:xfrm>
        </p:grpSpPr>
        <p:grpSp>
          <p:nvGrpSpPr>
            <p:cNvPr id="10" name="Group 9"/>
            <p:cNvGrpSpPr/>
            <p:nvPr/>
          </p:nvGrpSpPr>
          <p:grpSpPr>
            <a:xfrm>
              <a:off x="592655" y="1833133"/>
              <a:ext cx="7426962" cy="2334777"/>
              <a:chOff x="592655" y="2246166"/>
              <a:chExt cx="7426962" cy="2334777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2"/>
              <a:srcRect t="53452" r="18176" b="22903"/>
              <a:stretch/>
            </p:blipFill>
            <p:spPr>
              <a:xfrm>
                <a:off x="3964347" y="2246167"/>
                <a:ext cx="4055270" cy="2334776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2"/>
              <a:srcRect t="-1" r="20872" b="76759"/>
              <a:stretch/>
            </p:blipFill>
            <p:spPr>
              <a:xfrm>
                <a:off x="592655" y="2246166"/>
                <a:ext cx="3795016" cy="2334776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3625667" y="2334385"/>
                <a:ext cx="810384" cy="2062103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800" b="1" dirty="0" smtClean="0">
                    <a:ln>
                      <a:solidFill>
                        <a:srgbClr val="000000"/>
                      </a:solidFill>
                    </a:ln>
                    <a:solidFill>
                      <a:schemeClr val="bg1"/>
                    </a:solidFill>
                    <a:latin typeface="Arial Narrow"/>
                    <a:cs typeface="Arial Narrow"/>
                  </a:rPr>
                  <a:t>=</a:t>
                </a:r>
                <a:endParaRPr lang="en-US" sz="12800" b="1" dirty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902549" y="2334385"/>
                <a:ext cx="810384" cy="2062103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800" b="1" dirty="0">
                    <a:ln>
                      <a:solidFill>
                        <a:srgbClr val="000000"/>
                      </a:solidFill>
                    </a:ln>
                    <a:solidFill>
                      <a:schemeClr val="bg1"/>
                    </a:solidFill>
                    <a:latin typeface="Arial Narrow"/>
                    <a:cs typeface="Arial Narrow"/>
                  </a:rPr>
                  <a:t>?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062183" y="4214213"/>
              <a:ext cx="2724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/>
                  </a:solidFill>
                </a:rPr>
                <a:t>iPhone 4s 16GB (White)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3494" y="4214213"/>
              <a:ext cx="2724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/>
                  </a:solidFill>
                </a:rPr>
                <a:t>White </a:t>
              </a:r>
              <a:r>
                <a:rPr lang="en-US" dirty="0" err="1" smtClean="0">
                  <a:solidFill>
                    <a:schemeClr val="accent1"/>
                  </a:solidFill>
                </a:rPr>
                <a:t>iphone</a:t>
              </a:r>
              <a:r>
                <a:rPr lang="en-US" dirty="0" smtClean="0">
                  <a:solidFill>
                    <a:schemeClr val="accent1"/>
                  </a:solidFill>
                </a:rPr>
                <a:t> 4S 16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62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729255" y="1748929"/>
            <a:ext cx="5685491" cy="3360142"/>
            <a:chOff x="640862" y="2015940"/>
            <a:chExt cx="8229600" cy="4525963"/>
          </a:xfrm>
        </p:grpSpPr>
        <p:pic>
          <p:nvPicPr>
            <p:cNvPr id="8" name="Content Placeholder 3"/>
            <p:cNvPicPr>
              <a:picLocks noChangeAspect="1"/>
            </p:cNvPicPr>
            <p:nvPr/>
          </p:nvPicPr>
          <p:blipFill>
            <a:blip r:embed="rId2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80923" y="4467795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Gotham Bold"/>
                  <a:cs typeface="Gotham Bold"/>
                </a:rPr>
                <a:t>YES</a:t>
              </a:r>
              <a:endParaRPr lang="en-US" sz="1200" dirty="0">
                <a:latin typeface="Gotham Bold"/>
                <a:cs typeface="Gotham Bold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Gotham Bold"/>
                  <a:cs typeface="Gotham Bold"/>
                </a:rPr>
                <a:t>NO</a:t>
              </a:r>
              <a:endParaRPr lang="en-US" sz="1200" dirty="0">
                <a:latin typeface="Gotham Bold"/>
                <a:cs typeface="Gotham Bold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78121" y="4278922"/>
              <a:ext cx="587469" cy="6122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Labeling: a general abstraction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25700" y="5181583"/>
            <a:ext cx="4292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/>
              <a:t>Object Detection</a:t>
            </a:r>
            <a:endParaRPr lang="en-US" sz="4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5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Labeling: a general abstraction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25700" y="5181583"/>
            <a:ext cx="4292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/>
              <a:t>Sentiment Analysis</a:t>
            </a:r>
            <a:endParaRPr lang="en-US" sz="4200" dirty="0"/>
          </a:p>
        </p:txBody>
      </p:sp>
      <p:grpSp>
        <p:nvGrpSpPr>
          <p:cNvPr id="4" name="Group 3"/>
          <p:cNvGrpSpPr/>
          <p:nvPr/>
        </p:nvGrpSpPr>
        <p:grpSpPr>
          <a:xfrm>
            <a:off x="594609" y="1896548"/>
            <a:ext cx="7954783" cy="3256819"/>
            <a:chOff x="304800" y="1524000"/>
            <a:chExt cx="7954783" cy="3256819"/>
          </a:xfrm>
        </p:grpSpPr>
        <p:pic>
          <p:nvPicPr>
            <p:cNvPr id="2" name="Picture 1" descr="Screen Shot 2016-03-31 at 4.19.02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1524000"/>
              <a:ext cx="7789333" cy="2362923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6922152" y="3416360"/>
              <a:ext cx="1337431" cy="1364459"/>
              <a:chOff x="7349368" y="4754745"/>
              <a:chExt cx="1337431" cy="1364459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7353901" y="5756566"/>
                <a:ext cx="418448" cy="36263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7795910" y="4894970"/>
                <a:ext cx="890889" cy="36264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Gotham Bold"/>
                    <a:cs typeface="Gotham Bold"/>
                  </a:rPr>
                  <a:t>Positive</a:t>
                </a:r>
                <a:endParaRPr lang="en-US" sz="1200" dirty="0">
                  <a:latin typeface="Gotham Bold"/>
                  <a:cs typeface="Gotham Bold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795910" y="5756566"/>
                <a:ext cx="890889" cy="36263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Gotham Bold"/>
                    <a:cs typeface="Gotham Bold"/>
                  </a:rPr>
                  <a:t>Negative</a:t>
                </a:r>
                <a:endParaRPr lang="en-US" sz="1200" dirty="0">
                  <a:latin typeface="Gotham Bold"/>
                  <a:cs typeface="Gotham Bold"/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7349368" y="4894970"/>
                <a:ext cx="418448" cy="36264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448545" y="4754745"/>
                <a:ext cx="405858" cy="454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  <p:sp>
            <p:nvSpPr>
              <p:cNvPr id="15" name="Rectangle 14"/>
              <p:cNvSpPr/>
              <p:nvPr/>
            </p:nvSpPr>
            <p:spPr>
              <a:xfrm>
                <a:off x="7795910" y="5326801"/>
                <a:ext cx="890889" cy="36264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Gotham Bold"/>
                    <a:cs typeface="Gotham Bold"/>
                  </a:rPr>
                  <a:t>Neutral</a:t>
                </a:r>
                <a:endParaRPr lang="en-US" sz="1200" dirty="0">
                  <a:latin typeface="Gotham Bold"/>
                  <a:cs typeface="Gotham Bold"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7349368" y="5326802"/>
                <a:ext cx="418448" cy="362641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56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labeling slow?</a:t>
            </a:r>
          </a:p>
        </p:txBody>
      </p:sp>
      <p:grpSp>
        <p:nvGrpSpPr>
          <p:cNvPr id="10" name="Group 9"/>
          <p:cNvGrpSpPr/>
          <p:nvPr/>
        </p:nvGrpSpPr>
        <p:grpSpPr>
          <a:xfrm rot="1535667">
            <a:off x="1635898" y="1653584"/>
            <a:ext cx="3045051" cy="994093"/>
            <a:chOff x="1142669" y="4533296"/>
            <a:chExt cx="3045051" cy="994093"/>
          </a:xfrm>
        </p:grpSpPr>
        <p:sp>
          <p:nvSpPr>
            <p:cNvPr id="6" name="Freeform 5"/>
            <p:cNvSpPr/>
            <p:nvPr/>
          </p:nvSpPr>
          <p:spPr>
            <a:xfrm rot="20064576">
              <a:off x="1142669" y="4533296"/>
              <a:ext cx="266176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b="1" dirty="0">
                <a:solidFill>
                  <a:schemeClr val="bg1">
                    <a:lumMod val="50000"/>
                  </a:schemeClr>
                </a:solidFill>
                <a:cs typeface="Gill Sans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 rot="9268073">
              <a:off x="1525955" y="5260054"/>
              <a:ext cx="266176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  <a:cs typeface="Gill San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9992743">
              <a:off x="2165647" y="5134833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Return </a:t>
              </a:r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</a:rPr>
                <a:t>batch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0927"/>
          <a:stretch/>
        </p:blipFill>
        <p:spPr>
          <a:xfrm>
            <a:off x="4023949" y="4534714"/>
            <a:ext cx="1991521" cy="8024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297" y="4415306"/>
            <a:ext cx="755043" cy="7550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8544" y="6040796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Perform work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415130" y="4502344"/>
            <a:ext cx="2750014" cy="544734"/>
            <a:chOff x="4552955" y="2073506"/>
            <a:chExt cx="3346645" cy="544734"/>
          </a:xfrm>
        </p:grpSpPr>
        <p:sp>
          <p:nvSpPr>
            <p:cNvPr id="9" name="Freeform 8"/>
            <p:cNvSpPr/>
            <p:nvPr/>
          </p:nvSpPr>
          <p:spPr>
            <a:xfrm rot="21436678">
              <a:off x="4552955" y="2073506"/>
              <a:ext cx="334664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556498" y="2163194"/>
              <a:ext cx="325672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 rot="179125">
              <a:off x="4561316" y="2245302"/>
              <a:ext cx="3159967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rot="370159">
              <a:off x="4562005" y="2350905"/>
              <a:ext cx="305947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160" y="4533844"/>
            <a:ext cx="755043" cy="7550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023" y="4670186"/>
            <a:ext cx="755043" cy="755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419" y="4802288"/>
            <a:ext cx="755043" cy="7550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241890" y="4062908"/>
            <a:ext cx="1733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Recruit workers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 rot="10800000">
            <a:off x="5132613" y="5467975"/>
            <a:ext cx="2759913" cy="544734"/>
            <a:chOff x="4552955" y="2073506"/>
            <a:chExt cx="3346645" cy="544734"/>
          </a:xfrm>
        </p:grpSpPr>
        <p:sp>
          <p:nvSpPr>
            <p:cNvPr id="27" name="Freeform 26"/>
            <p:cNvSpPr/>
            <p:nvPr/>
          </p:nvSpPr>
          <p:spPr>
            <a:xfrm rot="21436678">
              <a:off x="4552955" y="2073506"/>
              <a:ext cx="334664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4556498" y="2163194"/>
              <a:ext cx="325672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 rot="179125">
              <a:off x="4561316" y="2245302"/>
              <a:ext cx="3159967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370159">
              <a:off x="4562005" y="2350905"/>
              <a:ext cx="305947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 rot="17886816">
            <a:off x="4020702" y="3197500"/>
            <a:ext cx="2167789" cy="1067714"/>
            <a:chOff x="961618" y="4594693"/>
            <a:chExt cx="3246226" cy="935093"/>
          </a:xfrm>
        </p:grpSpPr>
        <p:sp>
          <p:nvSpPr>
            <p:cNvPr id="35" name="Freeform 34"/>
            <p:cNvSpPr/>
            <p:nvPr/>
          </p:nvSpPr>
          <p:spPr>
            <a:xfrm rot="20064576">
              <a:off x="961618" y="4594693"/>
              <a:ext cx="266176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b="1" dirty="0">
                <a:cs typeface="Gill Sans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9186332">
              <a:off x="1492860" y="5262451"/>
              <a:ext cx="2714984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 rot="21528410">
            <a:off x="1955971" y="1634330"/>
            <a:ext cx="247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Request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batch of labels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69790" y="3374333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Return labels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97676" y="3374333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Request labels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Can 38"/>
          <p:cNvSpPr/>
          <p:nvPr/>
        </p:nvSpPr>
        <p:spPr>
          <a:xfrm>
            <a:off x="4591739" y="1505286"/>
            <a:ext cx="1048855" cy="1304415"/>
          </a:xfrm>
          <a:prstGeom prst="can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Labeling System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77126" y="3622204"/>
            <a:ext cx="31636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</a:rPr>
              <a:t>Recruitment Time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39060" y="5912324"/>
            <a:ext cx="31636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</a:rPr>
              <a:t>Work Time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787069" y="1642473"/>
            <a:ext cx="959318" cy="10131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62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labeling slow?</a:t>
            </a:r>
          </a:p>
        </p:txBody>
      </p:sp>
      <p:grpSp>
        <p:nvGrpSpPr>
          <p:cNvPr id="10" name="Group 9"/>
          <p:cNvGrpSpPr/>
          <p:nvPr/>
        </p:nvGrpSpPr>
        <p:grpSpPr>
          <a:xfrm rot="1535667">
            <a:off x="1635898" y="1653584"/>
            <a:ext cx="3045051" cy="994093"/>
            <a:chOff x="1142669" y="4533296"/>
            <a:chExt cx="3045051" cy="994093"/>
          </a:xfrm>
        </p:grpSpPr>
        <p:sp>
          <p:nvSpPr>
            <p:cNvPr id="6" name="Freeform 5"/>
            <p:cNvSpPr/>
            <p:nvPr/>
          </p:nvSpPr>
          <p:spPr>
            <a:xfrm rot="20064576">
              <a:off x="1142669" y="4533296"/>
              <a:ext cx="266176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b="1" dirty="0">
                <a:solidFill>
                  <a:schemeClr val="bg1">
                    <a:lumMod val="50000"/>
                  </a:schemeClr>
                </a:solidFill>
                <a:cs typeface="Gill Sans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 rot="9268073">
              <a:off x="1525955" y="5260054"/>
              <a:ext cx="266176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  <a:cs typeface="Gill San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9992743">
              <a:off x="2165647" y="5134833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Return </a:t>
              </a:r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</a:rPr>
                <a:t>batch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0927"/>
          <a:stretch/>
        </p:blipFill>
        <p:spPr>
          <a:xfrm>
            <a:off x="4023949" y="4534714"/>
            <a:ext cx="1991521" cy="8024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297" y="4415306"/>
            <a:ext cx="755043" cy="7550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8544" y="6040796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Perform work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415130" y="4502344"/>
            <a:ext cx="2750014" cy="544734"/>
            <a:chOff x="4552955" y="2073506"/>
            <a:chExt cx="3346645" cy="544734"/>
          </a:xfrm>
        </p:grpSpPr>
        <p:sp>
          <p:nvSpPr>
            <p:cNvPr id="9" name="Freeform 8"/>
            <p:cNvSpPr/>
            <p:nvPr/>
          </p:nvSpPr>
          <p:spPr>
            <a:xfrm rot="21436678">
              <a:off x="4552955" y="2073506"/>
              <a:ext cx="334664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556498" y="2163194"/>
              <a:ext cx="325672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 rot="179125">
              <a:off x="4561316" y="2245302"/>
              <a:ext cx="3159967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rot="370159">
              <a:off x="4562005" y="2350905"/>
              <a:ext cx="305947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160" y="4533844"/>
            <a:ext cx="755043" cy="7550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023" y="4670186"/>
            <a:ext cx="755043" cy="755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419" y="4802288"/>
            <a:ext cx="755043" cy="7550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241890" y="4062908"/>
            <a:ext cx="1733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Recruit workers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 rot="10800000">
            <a:off x="5132613" y="5467975"/>
            <a:ext cx="2759913" cy="544734"/>
            <a:chOff x="4552955" y="2073506"/>
            <a:chExt cx="3346645" cy="544734"/>
          </a:xfrm>
        </p:grpSpPr>
        <p:sp>
          <p:nvSpPr>
            <p:cNvPr id="27" name="Freeform 26"/>
            <p:cNvSpPr/>
            <p:nvPr/>
          </p:nvSpPr>
          <p:spPr>
            <a:xfrm rot="21436678">
              <a:off x="4552955" y="2073506"/>
              <a:ext cx="334664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4556498" y="2163194"/>
              <a:ext cx="325672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 rot="179125">
              <a:off x="4561316" y="2245302"/>
              <a:ext cx="3159967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370159">
              <a:off x="4562005" y="2350905"/>
              <a:ext cx="305947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 rot="17886816">
            <a:off x="4020702" y="3197500"/>
            <a:ext cx="2167789" cy="1067714"/>
            <a:chOff x="961618" y="4594693"/>
            <a:chExt cx="3246226" cy="935093"/>
          </a:xfrm>
        </p:grpSpPr>
        <p:sp>
          <p:nvSpPr>
            <p:cNvPr id="35" name="Freeform 34"/>
            <p:cNvSpPr/>
            <p:nvPr/>
          </p:nvSpPr>
          <p:spPr>
            <a:xfrm rot="20064576">
              <a:off x="961618" y="4594693"/>
              <a:ext cx="266176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b="1" dirty="0">
                <a:cs typeface="Gill Sans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9186332">
              <a:off x="1492860" y="5262451"/>
              <a:ext cx="2714984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 rot="21528410">
            <a:off x="1955971" y="1634330"/>
            <a:ext cx="247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Request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batch of labels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69790" y="3374333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Return labels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97676" y="3374333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Request labels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06696" y="2696258"/>
            <a:ext cx="37121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</a:rPr>
              <a:t>Batch Time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39" name="Can 38"/>
          <p:cNvSpPr/>
          <p:nvPr/>
        </p:nvSpPr>
        <p:spPr>
          <a:xfrm>
            <a:off x="4591739" y="1505286"/>
            <a:ext cx="1048855" cy="1304415"/>
          </a:xfrm>
          <a:prstGeom prst="can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Labeling System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77126" y="3622204"/>
            <a:ext cx="31636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</a:rPr>
              <a:t>Recruitment Time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39060" y="5912324"/>
            <a:ext cx="31636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</a:rPr>
              <a:t>Work Time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787069" y="1642473"/>
            <a:ext cx="959318" cy="10131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11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Mitigating Work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Optimize the </a:t>
            </a:r>
            <a:r>
              <a:rPr lang="en-US" b="1" dirty="0" smtClean="0">
                <a:solidFill>
                  <a:schemeClr val="accent1"/>
                </a:solidFill>
              </a:rPr>
              <a:t>interface</a:t>
            </a:r>
            <a:r>
              <a:rPr lang="en-US" dirty="0" smtClean="0"/>
              <a:t>!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Out of scope for today, but see:</a:t>
            </a:r>
          </a:p>
          <a:p>
            <a:pPr marL="0" indent="0" algn="ctr">
              <a:buNone/>
            </a:pPr>
            <a:r>
              <a:rPr lang="en-US" sz="2200" dirty="0" smtClean="0"/>
              <a:t>[Marcus et al. 2011]</a:t>
            </a:r>
          </a:p>
          <a:p>
            <a:pPr marL="0" indent="0" algn="ctr">
              <a:buNone/>
            </a:pPr>
            <a:r>
              <a:rPr lang="en-US" sz="2200" dirty="0" smtClean="0"/>
              <a:t>[</a:t>
            </a:r>
            <a:r>
              <a:rPr lang="en-US" sz="2200" dirty="0" err="1" smtClean="0"/>
              <a:t>Parameswaran</a:t>
            </a:r>
            <a:r>
              <a:rPr lang="en-US" sz="2200" dirty="0" smtClean="0"/>
              <a:t> et </a:t>
            </a:r>
            <a:r>
              <a:rPr lang="en-US" sz="2200" dirty="0"/>
              <a:t>al. </a:t>
            </a:r>
            <a:r>
              <a:rPr lang="en-US" sz="2200" dirty="0" smtClean="0"/>
              <a:t>2013]</a:t>
            </a:r>
          </a:p>
          <a:p>
            <a:pPr marL="0" indent="0" algn="ctr">
              <a:buNone/>
            </a:pPr>
            <a:r>
              <a:rPr lang="en-US" sz="2200" dirty="0" smtClean="0"/>
              <a:t>[Krishna et </a:t>
            </a:r>
            <a:r>
              <a:rPr lang="en-US" sz="2200" dirty="0"/>
              <a:t>al. </a:t>
            </a:r>
            <a:r>
              <a:rPr lang="en-US" sz="2200" dirty="0" smtClean="0"/>
              <a:t>2016]</a:t>
            </a:r>
          </a:p>
          <a:p>
            <a:pPr marL="0" indent="0" algn="ctr">
              <a:buNone/>
            </a:pPr>
            <a:r>
              <a:rPr lang="en-US" sz="2200" dirty="0" smtClean="0"/>
              <a:t>…</a:t>
            </a:r>
            <a:endParaRPr lang="en-US" sz="2200" dirty="0"/>
          </a:p>
          <a:p>
            <a:pPr marL="0" indent="0" algn="ctr">
              <a:buNone/>
            </a:pPr>
            <a:endParaRPr lang="en-US" sz="2200" dirty="0"/>
          </a:p>
          <a:p>
            <a:pPr marL="0" indent="0" algn="ctr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06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Mitigating Recruitment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“Pre-recruit” people and </a:t>
            </a:r>
            <a:r>
              <a:rPr lang="en-US" b="1" dirty="0" smtClean="0">
                <a:solidFill>
                  <a:srgbClr val="4F81BD"/>
                </a:solidFill>
              </a:rPr>
              <a:t>pay them to wait </a:t>
            </a:r>
            <a:r>
              <a:rPr lang="en-US" dirty="0" smtClean="0"/>
              <a:t>around!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204250" y="2657716"/>
            <a:ext cx="4342023" cy="2544669"/>
            <a:chOff x="5327816" y="136072"/>
            <a:chExt cx="2419184" cy="1206290"/>
          </a:xfrm>
        </p:grpSpPr>
        <p:sp>
          <p:nvSpPr>
            <p:cNvPr id="5" name="Rectangle 4"/>
            <p:cNvSpPr/>
            <p:nvPr/>
          </p:nvSpPr>
          <p:spPr>
            <a:xfrm>
              <a:off x="5327816" y="136072"/>
              <a:ext cx="2419184" cy="12062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6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490911" y="501866"/>
              <a:ext cx="592085" cy="7006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Worker</a:t>
              </a:r>
              <a:r>
                <a: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1</a:t>
              </a:r>
              <a:endParaRPr lang="en-US" sz="1400" baseline="-25000" dirty="0">
                <a:solidFill>
                  <a:srgbClr val="7F7F7F"/>
                </a:solidFill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490912" y="771853"/>
              <a:ext cx="595718" cy="430926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 smtClean="0">
                  <a:latin typeface="Gill Sans"/>
                  <a:cs typeface="Gill Sans"/>
                </a:rPr>
                <a:t>Waiting…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19595" y="501866"/>
              <a:ext cx="592085" cy="7006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Worker</a:t>
              </a:r>
              <a:r>
                <a: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2</a:t>
              </a:r>
              <a:endParaRPr lang="en-US" sz="1400" baseline="-25000" dirty="0">
                <a:solidFill>
                  <a:srgbClr val="7F7F7F"/>
                </a:solidFill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15962" y="781781"/>
              <a:ext cx="595718" cy="430926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 smtClean="0">
                  <a:latin typeface="Gill Sans"/>
                  <a:cs typeface="Gill Sans"/>
                </a:rPr>
                <a:t>Task</a:t>
              </a:r>
              <a:r>
                <a:rPr lang="en-US" sz="1600" baseline="-25000" dirty="0">
                  <a:latin typeface="Gill Sans"/>
                  <a:cs typeface="Gill Sans"/>
                </a:rPr>
                <a:t>1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944645" y="501866"/>
              <a:ext cx="592085" cy="7006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Worker</a:t>
              </a:r>
              <a:r>
                <a: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3</a:t>
              </a:r>
              <a:endParaRPr lang="en-US" sz="1400" baseline="-25000" dirty="0">
                <a:solidFill>
                  <a:srgbClr val="7F7F7F"/>
                </a:solidFill>
                <a:latin typeface="Gill Sans"/>
                <a:cs typeface="Gill San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941012" y="781781"/>
              <a:ext cx="595718" cy="430926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 smtClean="0">
                  <a:latin typeface="Gill Sans"/>
                  <a:cs typeface="Gill Sans"/>
                </a:rPr>
                <a:t>Task</a:t>
              </a:r>
              <a:r>
                <a:rPr lang="en-US" sz="1600" baseline="-25000" dirty="0">
                  <a:latin typeface="Gill Sans"/>
                  <a:cs typeface="Gill Sans"/>
                </a:rPr>
                <a:t>2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44846" y="186402"/>
              <a:ext cx="1581899" cy="248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7F7F7F"/>
                  </a:solidFill>
                </a:rPr>
                <a:t>Retainer Pool Slots</a:t>
              </a:r>
              <a:endParaRPr lang="en-US" sz="2800" dirty="0">
                <a:solidFill>
                  <a:srgbClr val="7F7F7F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-2" y="6388648"/>
            <a:ext cx="68118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[Bernstein et al. 2011</a:t>
            </a:r>
            <a:r>
              <a:rPr lang="en-US" sz="2200" dirty="0" smtClean="0"/>
              <a:t>] [</a:t>
            </a:r>
            <a:r>
              <a:rPr lang="en-US" sz="2200" dirty="0" err="1" smtClean="0"/>
              <a:t>Bigham</a:t>
            </a:r>
            <a:r>
              <a:rPr lang="en-US" sz="2200" dirty="0" smtClean="0"/>
              <a:t> et al. 2013] [</a:t>
            </a:r>
            <a:r>
              <a:rPr lang="en-US" sz="2200" dirty="0" err="1" smtClean="0"/>
              <a:t>Gao</a:t>
            </a:r>
            <a:r>
              <a:rPr lang="en-US" sz="2200" dirty="0" smtClean="0"/>
              <a:t> et al. 2014]</a:t>
            </a:r>
            <a:endParaRPr lang="en-US" sz="2200" dirty="0"/>
          </a:p>
        </p:txBody>
      </p:sp>
      <p:sp>
        <p:nvSpPr>
          <p:cNvPr id="14" name="Rectangle 13"/>
          <p:cNvSpPr/>
          <p:nvPr/>
        </p:nvSpPr>
        <p:spPr>
          <a:xfrm>
            <a:off x="859835" y="3565320"/>
            <a:ext cx="1069212" cy="90903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"/>
                <a:cs typeface="Gill Sans"/>
              </a:rPr>
              <a:t>Task</a:t>
            </a:r>
            <a:r>
              <a:rPr lang="en-US" sz="1600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"/>
                <a:cs typeface="Gill Sans"/>
              </a:rPr>
              <a:t>0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27583" y="3727480"/>
            <a:ext cx="405858" cy="454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51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Enter the </a:t>
            </a:r>
            <a:r>
              <a:rPr lang="en-US" dirty="0" err="1" smtClean="0">
                <a:latin typeface="Bariol Bold"/>
                <a:cs typeface="Bariol Bold"/>
              </a:rPr>
              <a:t>microtask</a:t>
            </a:r>
            <a:endParaRPr lang="en-US" dirty="0">
              <a:latin typeface="Bariol Bold"/>
              <a:cs typeface="Bariol Bol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14365" y="1412388"/>
            <a:ext cx="3572435" cy="2229157"/>
            <a:chOff x="640862" y="2015940"/>
            <a:chExt cx="8229600" cy="4525963"/>
          </a:xfrm>
        </p:grpSpPr>
        <p:pic>
          <p:nvPicPr>
            <p:cNvPr id="15" name="Content Placeholder 3"/>
            <p:cNvPicPr>
              <a:picLocks noChangeAspect="1"/>
            </p:cNvPicPr>
            <p:nvPr/>
          </p:nvPicPr>
          <p:blipFill>
            <a:blip r:embed="rId3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80923" y="4467795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Gotham Bold"/>
                  <a:cs typeface="Gotham Bold"/>
                </a:rPr>
                <a:t>YES</a:t>
              </a:r>
              <a:endParaRPr lang="en-US" sz="1200" dirty="0">
                <a:latin typeface="Gotham Bold"/>
                <a:cs typeface="Gotham Bold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Gotham Bold"/>
                  <a:cs typeface="Gotham Bold"/>
                </a:rPr>
                <a:t>NO</a:t>
              </a:r>
              <a:endParaRPr lang="en-US" sz="1200" dirty="0">
                <a:latin typeface="Gotham Bold"/>
                <a:cs typeface="Gotham Bold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8121" y="4278922"/>
              <a:ext cx="587469" cy="6122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  <p:grpSp>
        <p:nvGrpSpPr>
          <p:cNvPr id="7" name="Group 6"/>
          <p:cNvGrpSpPr/>
          <p:nvPr/>
        </p:nvGrpSpPr>
        <p:grpSpPr>
          <a:xfrm>
            <a:off x="677856" y="1412388"/>
            <a:ext cx="4215854" cy="2457649"/>
            <a:chOff x="169326" y="1492582"/>
            <a:chExt cx="4215854" cy="2457649"/>
          </a:xfrm>
        </p:grpSpPr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69326" y="1492582"/>
              <a:ext cx="4215854" cy="6212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smtClean="0">
                  <a:cs typeface="Bariol Bold"/>
                </a:rPr>
                <a:t>In the literature:</a:t>
              </a:r>
              <a:endParaRPr lang="en-US" b="1" dirty="0" smtClean="0">
                <a:cs typeface="Bariol Bold"/>
              </a:endParaRPr>
            </a:p>
          </p:txBody>
        </p:sp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169326" y="2113848"/>
              <a:ext cx="3815080" cy="183638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 err="1" smtClean="0">
                  <a:latin typeface="Bariol Regular"/>
                  <a:cs typeface="Bariol Regular"/>
                </a:rPr>
                <a:t>CrowdDB</a:t>
              </a:r>
              <a:r>
                <a:rPr lang="en-US" dirty="0" smtClean="0">
                  <a:latin typeface="Bariol Regular"/>
                  <a:cs typeface="Bariol Regular"/>
                </a:rPr>
                <a:t>, Deco, </a:t>
              </a:r>
              <a:r>
                <a:rPr lang="en-US" dirty="0" err="1" smtClean="0">
                  <a:latin typeface="Bariol Regular"/>
                  <a:cs typeface="Bariol Regular"/>
                </a:rPr>
                <a:t>Qurk</a:t>
              </a:r>
              <a:r>
                <a:rPr lang="en-US" dirty="0" smtClean="0">
                  <a:latin typeface="Bariol Regular"/>
                  <a:cs typeface="Bariol Regular"/>
                </a:rPr>
                <a:t>, </a:t>
              </a:r>
            </a:p>
            <a:p>
              <a:pPr marL="0" indent="0">
                <a:buNone/>
              </a:pPr>
              <a:r>
                <a:rPr lang="en-US" dirty="0" smtClean="0">
                  <a:latin typeface="Bariol Regular"/>
                  <a:cs typeface="Bariol Regular"/>
                </a:rPr>
                <a:t>Corleone, </a:t>
              </a:r>
              <a:r>
                <a:rPr lang="en-US" dirty="0" err="1" smtClean="0">
                  <a:latin typeface="Bariol Regular"/>
                  <a:cs typeface="Bariol Regular"/>
                </a:rPr>
                <a:t>CrowdER</a:t>
              </a:r>
              <a:r>
                <a:rPr lang="en-US" dirty="0" smtClean="0">
                  <a:latin typeface="Bariol Regular"/>
                  <a:cs typeface="Bariol Regular"/>
                </a:rPr>
                <a:t>, </a:t>
              </a:r>
            </a:p>
            <a:p>
              <a:pPr marL="0" indent="0">
                <a:buNone/>
              </a:pPr>
              <a:r>
                <a:rPr lang="en-US" dirty="0" err="1" smtClean="0">
                  <a:latin typeface="Bariol Regular"/>
                  <a:cs typeface="Bariol Regular"/>
                </a:rPr>
                <a:t>DataTamer</a:t>
              </a:r>
              <a:r>
                <a:rPr lang="en-US" dirty="0" smtClean="0">
                  <a:latin typeface="Bariol Regular"/>
                  <a:cs typeface="Bariol Regular"/>
                </a:rPr>
                <a:t>, Usher, …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465218" y="4257561"/>
            <a:ext cx="6213564" cy="1716142"/>
            <a:chOff x="1534282" y="3935998"/>
            <a:chExt cx="6213564" cy="171614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b="10951"/>
            <a:stretch/>
          </p:blipFill>
          <p:spPr>
            <a:xfrm>
              <a:off x="1534282" y="4051175"/>
              <a:ext cx="3974172" cy="160096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5993" y="3935998"/>
              <a:ext cx="2181853" cy="1679004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7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the time go?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0927"/>
          <a:stretch/>
        </p:blipFill>
        <p:spPr>
          <a:xfrm>
            <a:off x="4023949" y="4534714"/>
            <a:ext cx="1991521" cy="802475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 rot="5473148">
            <a:off x="4617917" y="3601926"/>
            <a:ext cx="1813032" cy="305250"/>
          </a:xfrm>
          <a:custGeom>
            <a:avLst/>
            <a:gdLst>
              <a:gd name="connsiteX0" fmla="*/ 0 w 2507226"/>
              <a:gd name="connsiteY0" fmla="*/ 931260 h 947647"/>
              <a:gd name="connsiteX1" fmla="*/ 655484 w 2507226"/>
              <a:gd name="connsiteY1" fmla="*/ 136486 h 947647"/>
              <a:gd name="connsiteX2" fmla="*/ 1900903 w 2507226"/>
              <a:gd name="connsiteY2" fmla="*/ 79131 h 947647"/>
              <a:gd name="connsiteX3" fmla="*/ 2507226 w 2507226"/>
              <a:gd name="connsiteY3" fmla="*/ 947647 h 94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7226" h="947647">
                <a:moveTo>
                  <a:pt x="0" y="931260"/>
                </a:moveTo>
                <a:cubicBezTo>
                  <a:pt x="169333" y="604884"/>
                  <a:pt x="338667" y="278508"/>
                  <a:pt x="655484" y="136486"/>
                </a:cubicBezTo>
                <a:cubicBezTo>
                  <a:pt x="972301" y="-5536"/>
                  <a:pt x="1592279" y="-56062"/>
                  <a:pt x="1900903" y="79131"/>
                </a:cubicBezTo>
                <a:cubicBezTo>
                  <a:pt x="2209527" y="214324"/>
                  <a:pt x="2507226" y="947647"/>
                  <a:pt x="2507226" y="947647"/>
                </a:cubicBezTo>
              </a:path>
            </a:pathLst>
          </a:custGeom>
          <a:ln w="28575" cmpd="sng">
            <a:solidFill>
              <a:schemeClr val="accent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1" tIns="45710" rIns="91421" bIns="45710" rtlCol="0" anchor="ctr"/>
          <a:lstStyle/>
          <a:p>
            <a:pPr algn="ctr"/>
            <a:endParaRPr lang="en-US" dirty="0"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97676" y="3374333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Request labels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4648163" y="1804103"/>
            <a:ext cx="959318" cy="10131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15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0927"/>
          <a:stretch/>
        </p:blipFill>
        <p:spPr>
          <a:xfrm>
            <a:off x="4023949" y="4534714"/>
            <a:ext cx="1991521" cy="8024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297" y="4415306"/>
            <a:ext cx="755043" cy="75504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5415130" y="4502344"/>
            <a:ext cx="2750014" cy="544734"/>
            <a:chOff x="4552955" y="2073506"/>
            <a:chExt cx="3346645" cy="544734"/>
          </a:xfrm>
        </p:grpSpPr>
        <p:sp>
          <p:nvSpPr>
            <p:cNvPr id="9" name="Freeform 8"/>
            <p:cNvSpPr/>
            <p:nvPr/>
          </p:nvSpPr>
          <p:spPr>
            <a:xfrm rot="21436678">
              <a:off x="4552955" y="2073506"/>
              <a:ext cx="334664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556498" y="2163194"/>
              <a:ext cx="325672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 rot="179125">
              <a:off x="4561316" y="2245302"/>
              <a:ext cx="3159967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rot="370159">
              <a:off x="4562005" y="2350905"/>
              <a:ext cx="305947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160" y="4533844"/>
            <a:ext cx="755043" cy="7550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023" y="4670186"/>
            <a:ext cx="755043" cy="755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419" y="4802288"/>
            <a:ext cx="755043" cy="7550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241890" y="4062908"/>
            <a:ext cx="1733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Recruit workers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Freeform 35"/>
          <p:cNvSpPr/>
          <p:nvPr/>
        </p:nvSpPr>
        <p:spPr>
          <a:xfrm rot="5473148">
            <a:off x="4617917" y="3601926"/>
            <a:ext cx="1813032" cy="305250"/>
          </a:xfrm>
          <a:custGeom>
            <a:avLst/>
            <a:gdLst>
              <a:gd name="connsiteX0" fmla="*/ 0 w 2507226"/>
              <a:gd name="connsiteY0" fmla="*/ 931260 h 947647"/>
              <a:gd name="connsiteX1" fmla="*/ 655484 w 2507226"/>
              <a:gd name="connsiteY1" fmla="*/ 136486 h 947647"/>
              <a:gd name="connsiteX2" fmla="*/ 1900903 w 2507226"/>
              <a:gd name="connsiteY2" fmla="*/ 79131 h 947647"/>
              <a:gd name="connsiteX3" fmla="*/ 2507226 w 2507226"/>
              <a:gd name="connsiteY3" fmla="*/ 947647 h 94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7226" h="947647">
                <a:moveTo>
                  <a:pt x="0" y="931260"/>
                </a:moveTo>
                <a:cubicBezTo>
                  <a:pt x="169333" y="604884"/>
                  <a:pt x="338667" y="278508"/>
                  <a:pt x="655484" y="136486"/>
                </a:cubicBezTo>
                <a:cubicBezTo>
                  <a:pt x="972301" y="-5536"/>
                  <a:pt x="1592279" y="-56062"/>
                  <a:pt x="1900903" y="79131"/>
                </a:cubicBezTo>
                <a:cubicBezTo>
                  <a:pt x="2209527" y="214324"/>
                  <a:pt x="2507226" y="947647"/>
                  <a:pt x="2507226" y="947647"/>
                </a:cubicBezTo>
              </a:path>
            </a:pathLst>
          </a:custGeom>
          <a:ln w="28575" cmpd="sng">
            <a:solidFill>
              <a:schemeClr val="accent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1" tIns="45710" rIns="91421" bIns="45710" rtlCol="0" anchor="ctr"/>
          <a:lstStyle/>
          <a:p>
            <a:pPr algn="ctr"/>
            <a:endParaRPr lang="en-US" dirty="0"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97676" y="3374333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Request labels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4648163" y="1804103"/>
            <a:ext cx="959318" cy="10131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81</a:t>
            </a:fld>
            <a:endParaRPr lang="en-US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Where does the time go?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15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0927"/>
          <a:stretch/>
        </p:blipFill>
        <p:spPr>
          <a:xfrm>
            <a:off x="4023949" y="4534714"/>
            <a:ext cx="1991521" cy="8024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297" y="4415306"/>
            <a:ext cx="755043" cy="7550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8544" y="6040796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Perform work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415130" y="4502344"/>
            <a:ext cx="2750014" cy="544734"/>
            <a:chOff x="4552955" y="2073506"/>
            <a:chExt cx="3346645" cy="544734"/>
          </a:xfrm>
        </p:grpSpPr>
        <p:sp>
          <p:nvSpPr>
            <p:cNvPr id="9" name="Freeform 8"/>
            <p:cNvSpPr/>
            <p:nvPr/>
          </p:nvSpPr>
          <p:spPr>
            <a:xfrm rot="21436678">
              <a:off x="4552955" y="2073506"/>
              <a:ext cx="334664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556498" y="2163194"/>
              <a:ext cx="325672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 rot="179125">
              <a:off x="4561316" y="2245302"/>
              <a:ext cx="3159967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rot="370159">
              <a:off x="4562005" y="2350905"/>
              <a:ext cx="305947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160" y="4533844"/>
            <a:ext cx="755043" cy="7550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023" y="4670186"/>
            <a:ext cx="755043" cy="755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419" y="4802288"/>
            <a:ext cx="755043" cy="7550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241890" y="4062908"/>
            <a:ext cx="1733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Recruit workers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 rot="10800000">
            <a:off x="5132613" y="5467975"/>
            <a:ext cx="2759913" cy="544734"/>
            <a:chOff x="4552955" y="2073506"/>
            <a:chExt cx="3346645" cy="544734"/>
          </a:xfrm>
        </p:grpSpPr>
        <p:sp>
          <p:nvSpPr>
            <p:cNvPr id="27" name="Freeform 26"/>
            <p:cNvSpPr/>
            <p:nvPr/>
          </p:nvSpPr>
          <p:spPr>
            <a:xfrm rot="21436678">
              <a:off x="4552955" y="2073506"/>
              <a:ext cx="334664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4556498" y="2163194"/>
              <a:ext cx="325672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 rot="179125">
              <a:off x="4561316" y="2245302"/>
              <a:ext cx="3159967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370159">
              <a:off x="4562005" y="2350905"/>
              <a:ext cx="305947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sp>
        <p:nvSpPr>
          <p:cNvPr id="36" name="Freeform 35"/>
          <p:cNvSpPr/>
          <p:nvPr/>
        </p:nvSpPr>
        <p:spPr>
          <a:xfrm rot="5473148">
            <a:off x="4617917" y="3601926"/>
            <a:ext cx="1813032" cy="305250"/>
          </a:xfrm>
          <a:custGeom>
            <a:avLst/>
            <a:gdLst>
              <a:gd name="connsiteX0" fmla="*/ 0 w 2507226"/>
              <a:gd name="connsiteY0" fmla="*/ 931260 h 947647"/>
              <a:gd name="connsiteX1" fmla="*/ 655484 w 2507226"/>
              <a:gd name="connsiteY1" fmla="*/ 136486 h 947647"/>
              <a:gd name="connsiteX2" fmla="*/ 1900903 w 2507226"/>
              <a:gd name="connsiteY2" fmla="*/ 79131 h 947647"/>
              <a:gd name="connsiteX3" fmla="*/ 2507226 w 2507226"/>
              <a:gd name="connsiteY3" fmla="*/ 947647 h 94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7226" h="947647">
                <a:moveTo>
                  <a:pt x="0" y="931260"/>
                </a:moveTo>
                <a:cubicBezTo>
                  <a:pt x="169333" y="604884"/>
                  <a:pt x="338667" y="278508"/>
                  <a:pt x="655484" y="136486"/>
                </a:cubicBezTo>
                <a:cubicBezTo>
                  <a:pt x="972301" y="-5536"/>
                  <a:pt x="1592279" y="-56062"/>
                  <a:pt x="1900903" y="79131"/>
                </a:cubicBezTo>
                <a:cubicBezTo>
                  <a:pt x="2209527" y="214324"/>
                  <a:pt x="2507226" y="947647"/>
                  <a:pt x="2507226" y="947647"/>
                </a:cubicBezTo>
              </a:path>
            </a:pathLst>
          </a:custGeom>
          <a:ln w="28575" cmpd="sng">
            <a:solidFill>
              <a:schemeClr val="accent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1" tIns="45710" rIns="91421" bIns="45710" rtlCol="0" anchor="ctr"/>
          <a:lstStyle/>
          <a:p>
            <a:pPr algn="ctr"/>
            <a:endParaRPr lang="en-US" dirty="0"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97676" y="3374333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Request labels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4648163" y="1804103"/>
            <a:ext cx="959318" cy="10131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82</a:t>
            </a:fld>
            <a:endParaRPr lang="en-US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Where does the time go?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15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0927"/>
          <a:stretch/>
        </p:blipFill>
        <p:spPr>
          <a:xfrm>
            <a:off x="4023949" y="4534714"/>
            <a:ext cx="1991521" cy="8024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297" y="4415306"/>
            <a:ext cx="755043" cy="7550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8544" y="6040796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Perform work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415130" y="4502344"/>
            <a:ext cx="2750014" cy="544734"/>
            <a:chOff x="4552955" y="2073506"/>
            <a:chExt cx="3346645" cy="544734"/>
          </a:xfrm>
        </p:grpSpPr>
        <p:sp>
          <p:nvSpPr>
            <p:cNvPr id="9" name="Freeform 8"/>
            <p:cNvSpPr/>
            <p:nvPr/>
          </p:nvSpPr>
          <p:spPr>
            <a:xfrm rot="21436678">
              <a:off x="4552955" y="2073506"/>
              <a:ext cx="334664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556498" y="2163194"/>
              <a:ext cx="325672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 rot="179125">
              <a:off x="4561316" y="2245302"/>
              <a:ext cx="3159967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rot="370159">
              <a:off x="4562005" y="2350905"/>
              <a:ext cx="305947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160" y="4533844"/>
            <a:ext cx="755043" cy="7550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023" y="4670186"/>
            <a:ext cx="755043" cy="755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419" y="4802288"/>
            <a:ext cx="755043" cy="7550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241890" y="4062908"/>
            <a:ext cx="1733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Recruit workers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 rot="10800000">
            <a:off x="5132613" y="5467975"/>
            <a:ext cx="2759913" cy="544734"/>
            <a:chOff x="4552955" y="2073506"/>
            <a:chExt cx="3346645" cy="544734"/>
          </a:xfrm>
        </p:grpSpPr>
        <p:sp>
          <p:nvSpPr>
            <p:cNvPr id="27" name="Freeform 26"/>
            <p:cNvSpPr/>
            <p:nvPr/>
          </p:nvSpPr>
          <p:spPr>
            <a:xfrm rot="21436678">
              <a:off x="4552955" y="2073506"/>
              <a:ext cx="334664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4556498" y="2163194"/>
              <a:ext cx="325672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 rot="179125">
              <a:off x="4561316" y="2245302"/>
              <a:ext cx="3159967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370159">
              <a:off x="4562005" y="2350905"/>
              <a:ext cx="305947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 rot="17886816">
            <a:off x="4020702" y="3197500"/>
            <a:ext cx="2167789" cy="1067714"/>
            <a:chOff x="961618" y="4594693"/>
            <a:chExt cx="3246226" cy="935093"/>
          </a:xfrm>
        </p:grpSpPr>
        <p:sp>
          <p:nvSpPr>
            <p:cNvPr id="35" name="Freeform 34"/>
            <p:cNvSpPr/>
            <p:nvPr/>
          </p:nvSpPr>
          <p:spPr>
            <a:xfrm rot="20064576">
              <a:off x="961618" y="4594693"/>
              <a:ext cx="266176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b="1" dirty="0">
                <a:cs typeface="Gill Sans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9186332">
              <a:off x="1492860" y="5262451"/>
              <a:ext cx="2714984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069790" y="3374333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Return labels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97676" y="3374333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Request labels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4648163" y="1804103"/>
            <a:ext cx="959318" cy="10131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83</a:t>
            </a:fld>
            <a:endParaRPr lang="en-US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Where does the time go?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553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0927"/>
          <a:stretch/>
        </p:blipFill>
        <p:spPr>
          <a:xfrm>
            <a:off x="4023949" y="4534714"/>
            <a:ext cx="1991521" cy="8024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297" y="4415306"/>
            <a:ext cx="755043" cy="7550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8544" y="6040796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Perform work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415130" y="4502344"/>
            <a:ext cx="2750014" cy="544734"/>
            <a:chOff x="4552955" y="2073506"/>
            <a:chExt cx="3346645" cy="544734"/>
          </a:xfrm>
        </p:grpSpPr>
        <p:sp>
          <p:nvSpPr>
            <p:cNvPr id="9" name="Freeform 8"/>
            <p:cNvSpPr/>
            <p:nvPr/>
          </p:nvSpPr>
          <p:spPr>
            <a:xfrm rot="21436678">
              <a:off x="4552955" y="2073506"/>
              <a:ext cx="334664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556498" y="2163194"/>
              <a:ext cx="325672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 rot="179125">
              <a:off x="4561316" y="2245302"/>
              <a:ext cx="3159967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rot="370159">
              <a:off x="4562005" y="2350905"/>
              <a:ext cx="305947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160" y="4533844"/>
            <a:ext cx="755043" cy="7550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023" y="4670186"/>
            <a:ext cx="755043" cy="755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419" y="4802288"/>
            <a:ext cx="755043" cy="7550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241890" y="4062908"/>
            <a:ext cx="1733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Recruit workers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 rot="10800000">
            <a:off x="5132613" y="5467975"/>
            <a:ext cx="2759913" cy="544734"/>
            <a:chOff x="4552955" y="2073506"/>
            <a:chExt cx="3346645" cy="544734"/>
          </a:xfrm>
        </p:grpSpPr>
        <p:sp>
          <p:nvSpPr>
            <p:cNvPr id="27" name="Freeform 26"/>
            <p:cNvSpPr/>
            <p:nvPr/>
          </p:nvSpPr>
          <p:spPr>
            <a:xfrm rot="21436678">
              <a:off x="4552955" y="2073506"/>
              <a:ext cx="334664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4556498" y="2163194"/>
              <a:ext cx="325672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 rot="179125">
              <a:off x="4561316" y="2245302"/>
              <a:ext cx="3159967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370159">
              <a:off x="4562005" y="2350905"/>
              <a:ext cx="305947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 rot="17886816">
            <a:off x="4020702" y="3197500"/>
            <a:ext cx="2167789" cy="1067714"/>
            <a:chOff x="961618" y="4594693"/>
            <a:chExt cx="3246226" cy="935093"/>
          </a:xfrm>
        </p:grpSpPr>
        <p:sp>
          <p:nvSpPr>
            <p:cNvPr id="35" name="Freeform 34"/>
            <p:cNvSpPr/>
            <p:nvPr/>
          </p:nvSpPr>
          <p:spPr>
            <a:xfrm rot="20064576">
              <a:off x="961618" y="4594693"/>
              <a:ext cx="266176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b="1" dirty="0">
                <a:cs typeface="Gill Sans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9186332">
              <a:off x="1492860" y="5262451"/>
              <a:ext cx="2714984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069790" y="3374333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Return labels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97676" y="3374333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Request labels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77126" y="3622204"/>
            <a:ext cx="31636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</a:rPr>
              <a:t>Recruitment Time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4648163" y="1804103"/>
            <a:ext cx="959318" cy="10131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84</a:t>
            </a:fld>
            <a:endParaRPr lang="en-US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Where does the time go?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729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0927"/>
          <a:stretch/>
        </p:blipFill>
        <p:spPr>
          <a:xfrm>
            <a:off x="4023949" y="4534714"/>
            <a:ext cx="1991521" cy="8024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297" y="4415306"/>
            <a:ext cx="755043" cy="7550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8544" y="6040796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Perform work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415130" y="4502344"/>
            <a:ext cx="2750014" cy="544734"/>
            <a:chOff x="4552955" y="2073506"/>
            <a:chExt cx="3346645" cy="544734"/>
          </a:xfrm>
        </p:grpSpPr>
        <p:sp>
          <p:nvSpPr>
            <p:cNvPr id="9" name="Freeform 8"/>
            <p:cNvSpPr/>
            <p:nvPr/>
          </p:nvSpPr>
          <p:spPr>
            <a:xfrm rot="21436678">
              <a:off x="4552955" y="2073506"/>
              <a:ext cx="334664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556498" y="2163194"/>
              <a:ext cx="325672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 rot="179125">
              <a:off x="4561316" y="2245302"/>
              <a:ext cx="3159967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rot="370159">
              <a:off x="4562005" y="2350905"/>
              <a:ext cx="305947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160" y="4533844"/>
            <a:ext cx="755043" cy="7550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023" y="4670186"/>
            <a:ext cx="755043" cy="755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419" y="4802288"/>
            <a:ext cx="755043" cy="7550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241890" y="4062908"/>
            <a:ext cx="1733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Recruit workers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 rot="10800000">
            <a:off x="5132613" y="5467975"/>
            <a:ext cx="2759913" cy="544734"/>
            <a:chOff x="4552955" y="2073506"/>
            <a:chExt cx="3346645" cy="544734"/>
          </a:xfrm>
        </p:grpSpPr>
        <p:sp>
          <p:nvSpPr>
            <p:cNvPr id="27" name="Freeform 26"/>
            <p:cNvSpPr/>
            <p:nvPr/>
          </p:nvSpPr>
          <p:spPr>
            <a:xfrm rot="21436678">
              <a:off x="4552955" y="2073506"/>
              <a:ext cx="334664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4556498" y="2163194"/>
              <a:ext cx="325672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 rot="179125">
              <a:off x="4561316" y="2245302"/>
              <a:ext cx="3159967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370159">
              <a:off x="4562005" y="2350905"/>
              <a:ext cx="305947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 rot="17886816">
            <a:off x="4020702" y="3197500"/>
            <a:ext cx="2167789" cy="1067714"/>
            <a:chOff x="961618" y="4594693"/>
            <a:chExt cx="3246226" cy="935093"/>
          </a:xfrm>
        </p:grpSpPr>
        <p:sp>
          <p:nvSpPr>
            <p:cNvPr id="35" name="Freeform 34"/>
            <p:cNvSpPr/>
            <p:nvPr/>
          </p:nvSpPr>
          <p:spPr>
            <a:xfrm rot="20064576">
              <a:off x="961618" y="4594693"/>
              <a:ext cx="266176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b="1" dirty="0">
                <a:cs typeface="Gill Sans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9186332">
              <a:off x="1492860" y="5262451"/>
              <a:ext cx="2714984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069790" y="3374333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Return labels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97676" y="3374333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Request labels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77126" y="3622204"/>
            <a:ext cx="31636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</a:rPr>
              <a:t>Recruitment Time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39060" y="5912324"/>
            <a:ext cx="31636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</a:rPr>
              <a:t>Work Time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4648163" y="1804103"/>
            <a:ext cx="959318" cy="10131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85</a:t>
            </a:fld>
            <a:endParaRPr lang="en-US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Where does the time go?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95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695608" y="4778741"/>
            <a:ext cx="959318" cy="10131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rot="1535667">
            <a:off x="1635898" y="1653584"/>
            <a:ext cx="3045051" cy="994093"/>
            <a:chOff x="1142669" y="4533296"/>
            <a:chExt cx="3045051" cy="994093"/>
          </a:xfrm>
        </p:grpSpPr>
        <p:sp>
          <p:nvSpPr>
            <p:cNvPr id="6" name="Freeform 5"/>
            <p:cNvSpPr/>
            <p:nvPr/>
          </p:nvSpPr>
          <p:spPr>
            <a:xfrm rot="20064576">
              <a:off x="1142669" y="4533296"/>
              <a:ext cx="266176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b="1" dirty="0">
                <a:cs typeface="Gill Sans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 rot="9268073">
              <a:off x="1525955" y="5260054"/>
              <a:ext cx="266176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9992743">
              <a:off x="2165647" y="5134833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Return batch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0927"/>
          <a:stretch/>
        </p:blipFill>
        <p:spPr>
          <a:xfrm>
            <a:off x="4023949" y="4534714"/>
            <a:ext cx="1991521" cy="8024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297" y="4415306"/>
            <a:ext cx="755043" cy="7550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8544" y="6040796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Perform work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415130" y="4502344"/>
            <a:ext cx="2750014" cy="544734"/>
            <a:chOff x="4552955" y="2073506"/>
            <a:chExt cx="3346645" cy="544734"/>
          </a:xfrm>
        </p:grpSpPr>
        <p:sp>
          <p:nvSpPr>
            <p:cNvPr id="9" name="Freeform 8"/>
            <p:cNvSpPr/>
            <p:nvPr/>
          </p:nvSpPr>
          <p:spPr>
            <a:xfrm rot="21436678">
              <a:off x="4552955" y="2073506"/>
              <a:ext cx="334664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556498" y="2163194"/>
              <a:ext cx="325672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 rot="179125">
              <a:off x="4561316" y="2245302"/>
              <a:ext cx="3159967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rot="370159">
              <a:off x="4562005" y="2350905"/>
              <a:ext cx="305947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160" y="4533844"/>
            <a:ext cx="755043" cy="7550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023" y="4670186"/>
            <a:ext cx="755043" cy="755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419" y="4802288"/>
            <a:ext cx="755043" cy="7550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241890" y="4062908"/>
            <a:ext cx="1733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Recruit workers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 rot="10800000">
            <a:off x="5132613" y="5467975"/>
            <a:ext cx="2759913" cy="544734"/>
            <a:chOff x="4552955" y="2073506"/>
            <a:chExt cx="3346645" cy="544734"/>
          </a:xfrm>
        </p:grpSpPr>
        <p:sp>
          <p:nvSpPr>
            <p:cNvPr id="27" name="Freeform 26"/>
            <p:cNvSpPr/>
            <p:nvPr/>
          </p:nvSpPr>
          <p:spPr>
            <a:xfrm rot="21436678">
              <a:off x="4552955" y="2073506"/>
              <a:ext cx="334664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4556498" y="2163194"/>
              <a:ext cx="325672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 rot="179125">
              <a:off x="4561316" y="2245302"/>
              <a:ext cx="3159967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370159">
              <a:off x="4562005" y="2350905"/>
              <a:ext cx="305947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sp>
        <p:nvSpPr>
          <p:cNvPr id="33" name="Can 32"/>
          <p:cNvSpPr/>
          <p:nvPr/>
        </p:nvSpPr>
        <p:spPr>
          <a:xfrm>
            <a:off x="647367" y="1434706"/>
            <a:ext cx="1048855" cy="1304415"/>
          </a:xfrm>
          <a:prstGeom prst="can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Model Trainer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 rot="17886816">
            <a:off x="4020702" y="3197500"/>
            <a:ext cx="2167789" cy="1067714"/>
            <a:chOff x="961618" y="4594693"/>
            <a:chExt cx="3246226" cy="935093"/>
          </a:xfrm>
        </p:grpSpPr>
        <p:sp>
          <p:nvSpPr>
            <p:cNvPr id="35" name="Freeform 34"/>
            <p:cNvSpPr/>
            <p:nvPr/>
          </p:nvSpPr>
          <p:spPr>
            <a:xfrm rot="20064576">
              <a:off x="961618" y="4594693"/>
              <a:ext cx="266176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b="1" dirty="0">
                <a:cs typeface="Gill Sans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9186332">
              <a:off x="1492860" y="5262451"/>
              <a:ext cx="2714984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 rot="21528410">
            <a:off x="1955971" y="1634330"/>
            <a:ext cx="247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Request batch of labels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69790" y="3374333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Return labels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97676" y="3374333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Request labels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Can 38"/>
          <p:cNvSpPr/>
          <p:nvPr/>
        </p:nvSpPr>
        <p:spPr>
          <a:xfrm>
            <a:off x="4591739" y="1505286"/>
            <a:ext cx="1048855" cy="1304415"/>
          </a:xfrm>
          <a:prstGeom prst="can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Labeling System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 rot="17820644">
            <a:off x="-11649" y="3429621"/>
            <a:ext cx="2416248" cy="978364"/>
            <a:chOff x="1142669" y="4533296"/>
            <a:chExt cx="3084442" cy="978364"/>
          </a:xfrm>
        </p:grpSpPr>
        <p:sp>
          <p:nvSpPr>
            <p:cNvPr id="46" name="Freeform 45"/>
            <p:cNvSpPr/>
            <p:nvPr/>
          </p:nvSpPr>
          <p:spPr>
            <a:xfrm rot="20064576">
              <a:off x="1142669" y="4533296"/>
              <a:ext cx="266176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b="1" dirty="0">
                <a:cs typeface="Gill Sans"/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 rot="9268073">
              <a:off x="1565346" y="5244325"/>
              <a:ext cx="266176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1545" y="3427010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Send 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dataset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10627" y="4088937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Return 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model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77126" y="3622204"/>
            <a:ext cx="31636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</a:rPr>
              <a:t>Recruitment Time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39060" y="5912324"/>
            <a:ext cx="31636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</a:rPr>
              <a:t>Work Time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86</a:t>
            </a:fld>
            <a:endParaRPr lang="en-US"/>
          </a:p>
        </p:txBody>
      </p:sp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Where does the time go?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695608" y="4778741"/>
            <a:ext cx="959318" cy="10131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rot="1535667">
            <a:off x="1635898" y="1653584"/>
            <a:ext cx="3045051" cy="994093"/>
            <a:chOff x="1142669" y="4533296"/>
            <a:chExt cx="3045051" cy="994093"/>
          </a:xfrm>
        </p:grpSpPr>
        <p:sp>
          <p:nvSpPr>
            <p:cNvPr id="6" name="Freeform 5"/>
            <p:cNvSpPr/>
            <p:nvPr/>
          </p:nvSpPr>
          <p:spPr>
            <a:xfrm rot="20064576">
              <a:off x="1142669" y="4533296"/>
              <a:ext cx="266176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b="1" dirty="0">
                <a:cs typeface="Gill Sans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 rot="9268073">
              <a:off x="1525955" y="5260054"/>
              <a:ext cx="266176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9992743">
              <a:off x="2165647" y="5134833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Return batch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0927"/>
          <a:stretch/>
        </p:blipFill>
        <p:spPr>
          <a:xfrm>
            <a:off x="4023949" y="4534714"/>
            <a:ext cx="1991521" cy="8024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297" y="4415306"/>
            <a:ext cx="755043" cy="7550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8544" y="6040796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Perform work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415130" y="4502344"/>
            <a:ext cx="2750014" cy="544734"/>
            <a:chOff x="4552955" y="2073506"/>
            <a:chExt cx="3346645" cy="544734"/>
          </a:xfrm>
        </p:grpSpPr>
        <p:sp>
          <p:nvSpPr>
            <p:cNvPr id="9" name="Freeform 8"/>
            <p:cNvSpPr/>
            <p:nvPr/>
          </p:nvSpPr>
          <p:spPr>
            <a:xfrm rot="21436678">
              <a:off x="4552955" y="2073506"/>
              <a:ext cx="334664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556498" y="2163194"/>
              <a:ext cx="325672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 rot="179125">
              <a:off x="4561316" y="2245302"/>
              <a:ext cx="3159967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rot="370159">
              <a:off x="4562005" y="2350905"/>
              <a:ext cx="305947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160" y="4533844"/>
            <a:ext cx="755043" cy="7550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023" y="4670186"/>
            <a:ext cx="755043" cy="755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419" y="4802288"/>
            <a:ext cx="755043" cy="7550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241890" y="4062908"/>
            <a:ext cx="1733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Recruit workers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 rot="10800000">
            <a:off x="5132613" y="5467975"/>
            <a:ext cx="2759913" cy="544734"/>
            <a:chOff x="4552955" y="2073506"/>
            <a:chExt cx="3346645" cy="544734"/>
          </a:xfrm>
        </p:grpSpPr>
        <p:sp>
          <p:nvSpPr>
            <p:cNvPr id="27" name="Freeform 26"/>
            <p:cNvSpPr/>
            <p:nvPr/>
          </p:nvSpPr>
          <p:spPr>
            <a:xfrm rot="21436678">
              <a:off x="4552955" y="2073506"/>
              <a:ext cx="334664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4556498" y="2163194"/>
              <a:ext cx="325672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 rot="179125">
              <a:off x="4561316" y="2245302"/>
              <a:ext cx="3159967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370159">
              <a:off x="4562005" y="2350905"/>
              <a:ext cx="305947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sp>
        <p:nvSpPr>
          <p:cNvPr id="33" name="Can 32"/>
          <p:cNvSpPr/>
          <p:nvPr/>
        </p:nvSpPr>
        <p:spPr>
          <a:xfrm>
            <a:off x="647367" y="1434706"/>
            <a:ext cx="1048855" cy="1304415"/>
          </a:xfrm>
          <a:prstGeom prst="can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Model Trainer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 rot="17886816">
            <a:off x="4020702" y="3197500"/>
            <a:ext cx="2167789" cy="1067714"/>
            <a:chOff x="961618" y="4594693"/>
            <a:chExt cx="3246226" cy="935093"/>
          </a:xfrm>
        </p:grpSpPr>
        <p:sp>
          <p:nvSpPr>
            <p:cNvPr id="35" name="Freeform 34"/>
            <p:cNvSpPr/>
            <p:nvPr/>
          </p:nvSpPr>
          <p:spPr>
            <a:xfrm rot="20064576">
              <a:off x="961618" y="4594693"/>
              <a:ext cx="266176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b="1" dirty="0">
                <a:cs typeface="Gill Sans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9186332">
              <a:off x="1492860" y="5262451"/>
              <a:ext cx="2714984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 rot="21528410">
            <a:off x="1955971" y="1634330"/>
            <a:ext cx="247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Request batch of labels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69790" y="3374333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Return labels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97676" y="3374333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Request labels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06696" y="2696258"/>
            <a:ext cx="37121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</a:rPr>
              <a:t>Batch Time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39" name="Can 38"/>
          <p:cNvSpPr/>
          <p:nvPr/>
        </p:nvSpPr>
        <p:spPr>
          <a:xfrm>
            <a:off x="4591739" y="1505286"/>
            <a:ext cx="1048855" cy="1304415"/>
          </a:xfrm>
          <a:prstGeom prst="can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Labeling System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 rot="17820644">
            <a:off x="-11649" y="3429621"/>
            <a:ext cx="2416248" cy="978364"/>
            <a:chOff x="1142669" y="4533296"/>
            <a:chExt cx="3084442" cy="978364"/>
          </a:xfrm>
        </p:grpSpPr>
        <p:sp>
          <p:nvSpPr>
            <p:cNvPr id="46" name="Freeform 45"/>
            <p:cNvSpPr/>
            <p:nvPr/>
          </p:nvSpPr>
          <p:spPr>
            <a:xfrm rot="20064576">
              <a:off x="1142669" y="4533296"/>
              <a:ext cx="266176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b="1" dirty="0">
                <a:cs typeface="Gill Sans"/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 rot="9268073">
              <a:off x="1565346" y="5244325"/>
              <a:ext cx="266176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1545" y="3427010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Send 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dataset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10627" y="4088937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Return 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model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77126" y="3622204"/>
            <a:ext cx="31636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</a:rPr>
              <a:t>Recruitment Time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39060" y="5912324"/>
            <a:ext cx="31636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</a:rPr>
              <a:t>Work Time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87</a:t>
            </a:fld>
            <a:endParaRPr lang="en-US"/>
          </a:p>
        </p:txBody>
      </p: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Where does the time go?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680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95608" y="4778741"/>
            <a:ext cx="959318" cy="10131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rot="1535667">
            <a:off x="1635898" y="1653584"/>
            <a:ext cx="3045051" cy="994093"/>
            <a:chOff x="1142669" y="4533296"/>
            <a:chExt cx="3045051" cy="994093"/>
          </a:xfrm>
        </p:grpSpPr>
        <p:sp>
          <p:nvSpPr>
            <p:cNvPr id="6" name="Freeform 5"/>
            <p:cNvSpPr/>
            <p:nvPr/>
          </p:nvSpPr>
          <p:spPr>
            <a:xfrm rot="20064576">
              <a:off x="1142669" y="4533296"/>
              <a:ext cx="266176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b="1" dirty="0">
                <a:cs typeface="Gill Sans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 rot="9268073">
              <a:off x="1525955" y="5260054"/>
              <a:ext cx="266176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9992743">
              <a:off x="2165647" y="5134833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Return batch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10927"/>
          <a:stretch/>
        </p:blipFill>
        <p:spPr>
          <a:xfrm>
            <a:off x="4023949" y="4534714"/>
            <a:ext cx="1991521" cy="8024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297" y="4415306"/>
            <a:ext cx="755043" cy="7550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8544" y="6040796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Perform work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415130" y="4502344"/>
            <a:ext cx="2750014" cy="544734"/>
            <a:chOff x="4552955" y="2073506"/>
            <a:chExt cx="3346645" cy="544734"/>
          </a:xfrm>
        </p:grpSpPr>
        <p:sp>
          <p:nvSpPr>
            <p:cNvPr id="9" name="Freeform 8"/>
            <p:cNvSpPr/>
            <p:nvPr/>
          </p:nvSpPr>
          <p:spPr>
            <a:xfrm rot="21436678">
              <a:off x="4552955" y="2073506"/>
              <a:ext cx="334664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556498" y="2163194"/>
              <a:ext cx="325672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 rot="179125">
              <a:off x="4561316" y="2245302"/>
              <a:ext cx="3159967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rot="370159">
              <a:off x="4562005" y="2350905"/>
              <a:ext cx="305947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160" y="4533844"/>
            <a:ext cx="755043" cy="7550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4023" y="4670186"/>
            <a:ext cx="755043" cy="755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419" y="4802288"/>
            <a:ext cx="755043" cy="7550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241890" y="4062908"/>
            <a:ext cx="1733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Recruit workers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 rot="10800000">
            <a:off x="5132613" y="5467975"/>
            <a:ext cx="2759913" cy="544734"/>
            <a:chOff x="4552955" y="2073506"/>
            <a:chExt cx="3346645" cy="544734"/>
          </a:xfrm>
        </p:grpSpPr>
        <p:sp>
          <p:nvSpPr>
            <p:cNvPr id="27" name="Freeform 26"/>
            <p:cNvSpPr/>
            <p:nvPr/>
          </p:nvSpPr>
          <p:spPr>
            <a:xfrm rot="21436678">
              <a:off x="4552955" y="2073506"/>
              <a:ext cx="334664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4556498" y="2163194"/>
              <a:ext cx="325672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 rot="179125">
              <a:off x="4561316" y="2245302"/>
              <a:ext cx="3159967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370159">
              <a:off x="4562005" y="2350905"/>
              <a:ext cx="3059472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sp>
        <p:nvSpPr>
          <p:cNvPr id="33" name="Can 32"/>
          <p:cNvSpPr/>
          <p:nvPr/>
        </p:nvSpPr>
        <p:spPr>
          <a:xfrm>
            <a:off x="647367" y="1434706"/>
            <a:ext cx="1048855" cy="1304415"/>
          </a:xfrm>
          <a:prstGeom prst="can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Model Trainer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 rot="17886816">
            <a:off x="4020702" y="3197500"/>
            <a:ext cx="2167789" cy="1067714"/>
            <a:chOff x="961618" y="4594693"/>
            <a:chExt cx="3246226" cy="935093"/>
          </a:xfrm>
        </p:grpSpPr>
        <p:sp>
          <p:nvSpPr>
            <p:cNvPr id="35" name="Freeform 34"/>
            <p:cNvSpPr/>
            <p:nvPr/>
          </p:nvSpPr>
          <p:spPr>
            <a:xfrm rot="20064576">
              <a:off x="961618" y="4594693"/>
              <a:ext cx="266176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b="1" dirty="0">
                <a:cs typeface="Gill Sans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9186332">
              <a:off x="1492860" y="5262451"/>
              <a:ext cx="2714984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 rot="21528410">
            <a:off x="1955971" y="1634330"/>
            <a:ext cx="247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Request batch of labels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69790" y="3374333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Return labels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97676" y="3374333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Request labels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06696" y="2696258"/>
            <a:ext cx="37121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</a:rPr>
              <a:t>Batch Time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39" name="Can 38"/>
          <p:cNvSpPr/>
          <p:nvPr/>
        </p:nvSpPr>
        <p:spPr>
          <a:xfrm>
            <a:off x="4591739" y="1505286"/>
            <a:ext cx="1048855" cy="1304415"/>
          </a:xfrm>
          <a:prstGeom prst="can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Labeling System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 rot="17820644">
            <a:off x="-11649" y="3429621"/>
            <a:ext cx="2416248" cy="978364"/>
            <a:chOff x="1142669" y="4533296"/>
            <a:chExt cx="3084442" cy="978364"/>
          </a:xfrm>
        </p:grpSpPr>
        <p:sp>
          <p:nvSpPr>
            <p:cNvPr id="46" name="Freeform 45"/>
            <p:cNvSpPr/>
            <p:nvPr/>
          </p:nvSpPr>
          <p:spPr>
            <a:xfrm rot="20064576">
              <a:off x="1142669" y="4533296"/>
              <a:ext cx="266176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b="1" dirty="0">
                <a:cs typeface="Gill Sans"/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 rot="9268073">
              <a:off x="1565346" y="5244325"/>
              <a:ext cx="2661765" cy="267335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cs typeface="Gill Sans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1545" y="3427010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Send 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dataset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10627" y="4088937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Return 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model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37457" y="4438396"/>
            <a:ext cx="23300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</a:rPr>
              <a:t>Learning</a:t>
            </a:r>
          </a:p>
          <a:p>
            <a:pPr algn="ctr"/>
            <a:r>
              <a:rPr lang="en-US" sz="3200" b="1" dirty="0" smtClean="0">
                <a:solidFill>
                  <a:schemeClr val="accent2"/>
                </a:solidFill>
              </a:rPr>
              <a:t>Time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77126" y="3622204"/>
            <a:ext cx="31636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</a:rPr>
              <a:t>Recruitment Time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39060" y="5912324"/>
            <a:ext cx="31636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</a:rPr>
              <a:t>Work Time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88</a:t>
            </a:fld>
            <a:endParaRPr lang="en-US"/>
          </a:p>
        </p:txBody>
      </p:sp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Where does the time go?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24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Problem: crowds are </a:t>
            </a:r>
            <a:r>
              <a:rPr lang="en-US" dirty="0" smtClean="0"/>
              <a:t>not fast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23943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Completing </a:t>
            </a:r>
            <a:r>
              <a:rPr lang="en-US" dirty="0" smtClean="0"/>
              <a:t>individual </a:t>
            </a:r>
            <a:r>
              <a:rPr lang="en-US" dirty="0" err="1" smtClean="0"/>
              <a:t>microtasks</a:t>
            </a:r>
            <a:r>
              <a:rPr lang="en-US" dirty="0" smtClean="0"/>
              <a:t> </a:t>
            </a:r>
            <a:r>
              <a:rPr lang="en-US" dirty="0" smtClean="0"/>
              <a:t>should be quick.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7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riol">
      <a:majorFont>
        <a:latin typeface="Bariol Bold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Bariol Regular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32967</TotalTime>
  <Words>2278</Words>
  <Application>Microsoft Macintosh PowerPoint</Application>
  <PresentationFormat>On-screen Show (4:3)</PresentationFormat>
  <Paragraphs>804</Paragraphs>
  <Slides>88</Slides>
  <Notes>18</Notes>
  <HiddenSlides>31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8" baseType="lpstr">
      <vt:lpstr>Arial Narrow</vt:lpstr>
      <vt:lpstr>Bariol Bold</vt:lpstr>
      <vt:lpstr>Bariol Regular</vt:lpstr>
      <vt:lpstr>Calibri</vt:lpstr>
      <vt:lpstr>Gill Sans</vt:lpstr>
      <vt:lpstr>Gotham Bold</vt:lpstr>
      <vt:lpstr>Wingdings</vt:lpstr>
      <vt:lpstr>Zapf Dingbats</vt:lpstr>
      <vt:lpstr>Arial</vt:lpstr>
      <vt:lpstr>Office Theme</vt:lpstr>
      <vt:lpstr>CLAMShell: Speeding up Crowds for Low-Latency Data Labeling</vt:lpstr>
      <vt:lpstr>Today’s systems need labeled data, fast.</vt:lpstr>
      <vt:lpstr>Supervised learning</vt:lpstr>
      <vt:lpstr>Supervised learning</vt:lpstr>
      <vt:lpstr>Data cleaning</vt:lpstr>
      <vt:lpstr>Real-time Applications</vt:lpstr>
      <vt:lpstr>Labeling is seldom automated</vt:lpstr>
      <vt:lpstr>Enter the microtask</vt:lpstr>
      <vt:lpstr>Problem: crowds are not fast</vt:lpstr>
      <vt:lpstr>Problem: crowds are not fast</vt:lpstr>
      <vt:lpstr>Problem: crowds are not fast</vt:lpstr>
      <vt:lpstr>Our solution</vt:lpstr>
      <vt:lpstr>Our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solution</vt:lpstr>
      <vt:lpstr>PowerPoint Presentation</vt:lpstr>
      <vt:lpstr>PowerPoint Presentation</vt:lpstr>
      <vt:lpstr>PowerPoint Presentation</vt:lpstr>
      <vt:lpstr>Implementation</vt:lpstr>
      <vt:lpstr>Attacking Latency</vt:lpstr>
      <vt:lpstr>Attacking Latency</vt:lpstr>
      <vt:lpstr>Attacking Latency</vt:lpstr>
      <vt:lpstr>Attacking Latency</vt:lpstr>
      <vt:lpstr>Attacking Latency</vt:lpstr>
      <vt:lpstr>Reducing Batch Time</vt:lpstr>
      <vt:lpstr>Reducing Batch Time: Tail Latency</vt:lpstr>
      <vt:lpstr>Reducing Batch Time: Tail Latency</vt:lpstr>
      <vt:lpstr>Reducing Batch Time: Tail Latency</vt:lpstr>
      <vt:lpstr>Reducing Batch Time: Tail Latency</vt:lpstr>
      <vt:lpstr>Reducing Batch Time: Avg. Latency</vt:lpstr>
      <vt:lpstr>Reducing Batch Time: Avg. Latency</vt:lpstr>
      <vt:lpstr>Reducing Batch Time: Avg. Latency</vt:lpstr>
      <vt:lpstr>Reducing Batch Time: Avg. Latency</vt:lpstr>
      <vt:lpstr>Reducing Batch Time: Avg. Latency</vt:lpstr>
      <vt:lpstr>Attacking Latency</vt:lpstr>
      <vt:lpstr>Reducing Learning Time</vt:lpstr>
      <vt:lpstr>Reducing Learning Time</vt:lpstr>
      <vt:lpstr>Reducing Learning Time</vt:lpstr>
      <vt:lpstr>Reducing Learning Time</vt:lpstr>
      <vt:lpstr>Reducing Learning Time</vt:lpstr>
      <vt:lpstr>Our solution</vt:lpstr>
      <vt:lpstr>Evaluating CLAMShell</vt:lpstr>
      <vt:lpstr>Effects of Straggler Mitigation</vt:lpstr>
      <vt:lpstr>Effects of Hybrid Learning</vt:lpstr>
      <vt:lpstr>End-to-end Performance</vt:lpstr>
      <vt:lpstr>PowerPoint Presentation</vt:lpstr>
      <vt:lpstr>Thanks!</vt:lpstr>
      <vt:lpstr>PowerPoint Presentation</vt:lpstr>
      <vt:lpstr>Backup Slides</vt:lpstr>
      <vt:lpstr>Latency and quality control</vt:lpstr>
      <vt:lpstr>Why not just deep learn everything?</vt:lpstr>
      <vt:lpstr>Motivation from Data Cleaning</vt:lpstr>
      <vt:lpstr>Motivation from Data Cleaning</vt:lpstr>
      <vt:lpstr>Motivation from Data Cleaning</vt:lpstr>
      <vt:lpstr>Motivation from Data Cleaning</vt:lpstr>
      <vt:lpstr>Data analysis is getting faster</vt:lpstr>
      <vt:lpstr>PowerPoint Presentation</vt:lpstr>
      <vt:lpstr>PowerPoint Presentation</vt:lpstr>
      <vt:lpstr>PowerPoint Presentation</vt:lpstr>
      <vt:lpstr>But humans process a lot of data</vt:lpstr>
      <vt:lpstr>But humans process a lot of data</vt:lpstr>
      <vt:lpstr>But humans process a lot of data</vt:lpstr>
      <vt:lpstr>But humans process a lot of data</vt:lpstr>
      <vt:lpstr>Crowdsourced data analysis</vt:lpstr>
      <vt:lpstr>Crowdsourced data analysis</vt:lpstr>
      <vt:lpstr>Labeling: a general abstraction</vt:lpstr>
      <vt:lpstr>Labeling: a general abstraction</vt:lpstr>
      <vt:lpstr>Labeling: a general abstraction</vt:lpstr>
      <vt:lpstr>Why is labeling slow?</vt:lpstr>
      <vt:lpstr>Why is labeling slow?</vt:lpstr>
      <vt:lpstr>Mitigating Work Time</vt:lpstr>
      <vt:lpstr>Mitigating Recruitment Time</vt:lpstr>
      <vt:lpstr>Where does the time go?</vt:lpstr>
      <vt:lpstr>Where does the time go?</vt:lpstr>
      <vt:lpstr>Where does the time go?</vt:lpstr>
      <vt:lpstr>Where does the time go?</vt:lpstr>
      <vt:lpstr>Where does the time go?</vt:lpstr>
      <vt:lpstr>Where does the time go?</vt:lpstr>
      <vt:lpstr>Where does the time go?</vt:lpstr>
      <vt:lpstr>Where does the time go?</vt:lpstr>
      <vt:lpstr>Where does the time go?</vt:lpstr>
    </vt:vector>
  </TitlesOfParts>
  <Company>UC Berkeley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Argonaut:  Macrotask Crowdsourcing for Complex Data Processing</dc:title>
  <dc:creator>Daniel Haas</dc:creator>
  <cp:lastModifiedBy>Daniel Haas</cp:lastModifiedBy>
  <cp:revision>256</cp:revision>
  <cp:lastPrinted>2016-04-05T20:08:38Z</cp:lastPrinted>
  <dcterms:created xsi:type="dcterms:W3CDTF">2015-08-06T18:06:01Z</dcterms:created>
  <dcterms:modified xsi:type="dcterms:W3CDTF">2016-09-09T09:25:38Z</dcterms:modified>
</cp:coreProperties>
</file>